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2" r:id="rId7"/>
    <p:sldId id="263" r:id="rId8"/>
    <p:sldId id="264" r:id="rId9"/>
    <p:sldId id="265" r:id="rId10"/>
    <p:sldId id="274" r:id="rId11"/>
    <p:sldId id="266" r:id="rId12"/>
    <p:sldId id="267" r:id="rId13"/>
    <p:sldId id="268" r:id="rId14"/>
    <p:sldId id="269" r:id="rId15"/>
    <p:sldId id="272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71"/>
    <p:restoredTop sz="95846"/>
  </p:normalViewPr>
  <p:slideViewPr>
    <p:cSldViewPr snapToGrid="0" snapToObjects="1">
      <p:cViewPr>
        <p:scale>
          <a:sx n="93" d="100"/>
          <a:sy n="93" d="100"/>
        </p:scale>
        <p:origin x="144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6672ED-B2F4-4035-8B6B-6255422F9D1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FCA2B4-9B21-421B-9C42-2091098CF5D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1) Study was conducted in 2017 </a:t>
          </a:r>
          <a:endParaRPr lang="en-US" dirty="0"/>
        </a:p>
      </dgm:t>
    </dgm:pt>
    <dgm:pt modelId="{F5880707-775D-4A22-8BF8-B0DB52145DF8}" type="parTrans" cxnId="{A6950F76-3D13-4779-A812-3F55D16AEA86}">
      <dgm:prSet/>
      <dgm:spPr/>
      <dgm:t>
        <a:bodyPr/>
        <a:lstStyle/>
        <a:p>
          <a:endParaRPr lang="en-US"/>
        </a:p>
      </dgm:t>
    </dgm:pt>
    <dgm:pt modelId="{B1F9A511-0285-4B76-92DF-0341FB20A33E}" type="sibTrans" cxnId="{A6950F76-3D13-4779-A812-3F55D16AEA86}">
      <dgm:prSet/>
      <dgm:spPr/>
      <dgm:t>
        <a:bodyPr/>
        <a:lstStyle/>
        <a:p>
          <a:endParaRPr lang="en-US"/>
        </a:p>
      </dgm:t>
    </dgm:pt>
    <dgm:pt modelId="{AAEDAE81-F5D7-4186-B9DF-EF215F5019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2) Hubris</a:t>
          </a:r>
          <a:endParaRPr lang="en-US" dirty="0"/>
        </a:p>
      </dgm:t>
    </dgm:pt>
    <dgm:pt modelId="{E1342416-45D9-45D2-8CE5-FD589E6BB123}" type="parTrans" cxnId="{25642F57-371B-4955-8F26-59ACEA4B7140}">
      <dgm:prSet/>
      <dgm:spPr/>
      <dgm:t>
        <a:bodyPr/>
        <a:lstStyle/>
        <a:p>
          <a:endParaRPr lang="en-US"/>
        </a:p>
      </dgm:t>
    </dgm:pt>
    <dgm:pt modelId="{FC006E61-06DB-4AF0-9BA1-0DFF3E385297}" type="sibTrans" cxnId="{25642F57-371B-4955-8F26-59ACEA4B7140}">
      <dgm:prSet/>
      <dgm:spPr/>
      <dgm:t>
        <a:bodyPr/>
        <a:lstStyle/>
        <a:p>
          <a:endParaRPr lang="en-US"/>
        </a:p>
      </dgm:t>
    </dgm:pt>
    <dgm:pt modelId="{D4765104-C2AA-4C5D-BD3F-CC675FC380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3) Difference-in-Difference</a:t>
          </a:r>
          <a:endParaRPr lang="en-US"/>
        </a:p>
      </dgm:t>
    </dgm:pt>
    <dgm:pt modelId="{F08E0F20-6043-4A38-99E3-3D62461B7B05}" type="parTrans" cxnId="{220F8F8B-039C-433D-A8E3-1272BB66ACF0}">
      <dgm:prSet/>
      <dgm:spPr/>
      <dgm:t>
        <a:bodyPr/>
        <a:lstStyle/>
        <a:p>
          <a:endParaRPr lang="en-US"/>
        </a:p>
      </dgm:t>
    </dgm:pt>
    <dgm:pt modelId="{AA6FF1E9-90AB-4B94-8B08-6756227614BE}" type="sibTrans" cxnId="{220F8F8B-039C-433D-A8E3-1272BB66ACF0}">
      <dgm:prSet/>
      <dgm:spPr/>
      <dgm:t>
        <a:bodyPr/>
        <a:lstStyle/>
        <a:p>
          <a:endParaRPr lang="en-US"/>
        </a:p>
      </dgm:t>
    </dgm:pt>
    <dgm:pt modelId="{9D94194D-6F17-4CD6-8EA2-90B3E4818EFA}" type="pres">
      <dgm:prSet presAssocID="{696672ED-B2F4-4035-8B6B-6255422F9D1F}" presName="root" presStyleCnt="0">
        <dgm:presLayoutVars>
          <dgm:dir/>
          <dgm:resizeHandles val="exact"/>
        </dgm:presLayoutVars>
      </dgm:prSet>
      <dgm:spPr/>
    </dgm:pt>
    <dgm:pt modelId="{CFF2875E-1D33-4D8E-8545-176FBEFDA001}" type="pres">
      <dgm:prSet presAssocID="{DCFCA2B4-9B21-421B-9C42-2091098CF5D8}" presName="compNode" presStyleCnt="0"/>
      <dgm:spPr/>
    </dgm:pt>
    <dgm:pt modelId="{E7352CC0-8681-431A-9588-BC7D7777F4C6}" type="pres">
      <dgm:prSet presAssocID="{DCFCA2B4-9B21-421B-9C42-2091098CF5D8}" presName="bgRect" presStyleLbl="bgShp" presStyleIdx="0" presStyleCnt="3"/>
      <dgm:spPr/>
    </dgm:pt>
    <dgm:pt modelId="{DF4AD273-D9F1-44A6-887C-44BC1E17BBF1}" type="pres">
      <dgm:prSet presAssocID="{DCFCA2B4-9B21-421B-9C42-2091098CF5D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eatre"/>
        </a:ext>
      </dgm:extLst>
    </dgm:pt>
    <dgm:pt modelId="{6817F91D-8826-47FA-A387-25B7096EEA15}" type="pres">
      <dgm:prSet presAssocID="{DCFCA2B4-9B21-421B-9C42-2091098CF5D8}" presName="spaceRect" presStyleCnt="0"/>
      <dgm:spPr/>
    </dgm:pt>
    <dgm:pt modelId="{C57F0C04-3303-4BBA-9ECC-77368BF6B5A9}" type="pres">
      <dgm:prSet presAssocID="{DCFCA2B4-9B21-421B-9C42-2091098CF5D8}" presName="parTx" presStyleLbl="revTx" presStyleIdx="0" presStyleCnt="3">
        <dgm:presLayoutVars>
          <dgm:chMax val="0"/>
          <dgm:chPref val="0"/>
        </dgm:presLayoutVars>
      </dgm:prSet>
      <dgm:spPr/>
    </dgm:pt>
    <dgm:pt modelId="{9838E1C6-CCBB-4483-9247-E80564642173}" type="pres">
      <dgm:prSet presAssocID="{B1F9A511-0285-4B76-92DF-0341FB20A33E}" presName="sibTrans" presStyleCnt="0"/>
      <dgm:spPr/>
    </dgm:pt>
    <dgm:pt modelId="{713FC229-DB4B-497A-AFB9-1334C8F6A6EF}" type="pres">
      <dgm:prSet presAssocID="{AAEDAE81-F5D7-4186-B9DF-EF215F50197E}" presName="compNode" presStyleCnt="0"/>
      <dgm:spPr/>
    </dgm:pt>
    <dgm:pt modelId="{38B7A413-B786-4C3F-9A6C-5C7BDA065664}" type="pres">
      <dgm:prSet presAssocID="{AAEDAE81-F5D7-4186-B9DF-EF215F50197E}" presName="bgRect" presStyleLbl="bgShp" presStyleIdx="1" presStyleCnt="3"/>
      <dgm:spPr/>
    </dgm:pt>
    <dgm:pt modelId="{E89C7488-FAC9-4DC3-9847-99530BE49BDC}" type="pres">
      <dgm:prSet presAssocID="{AAEDAE81-F5D7-4186-B9DF-EF215F50197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4FE61174-9513-443C-996C-3C8023F87A97}" type="pres">
      <dgm:prSet presAssocID="{AAEDAE81-F5D7-4186-B9DF-EF215F50197E}" presName="spaceRect" presStyleCnt="0"/>
      <dgm:spPr/>
    </dgm:pt>
    <dgm:pt modelId="{E64ECE75-14AE-4A69-AB76-AA0A57EE65A8}" type="pres">
      <dgm:prSet presAssocID="{AAEDAE81-F5D7-4186-B9DF-EF215F50197E}" presName="parTx" presStyleLbl="revTx" presStyleIdx="1" presStyleCnt="3">
        <dgm:presLayoutVars>
          <dgm:chMax val="0"/>
          <dgm:chPref val="0"/>
        </dgm:presLayoutVars>
      </dgm:prSet>
      <dgm:spPr/>
    </dgm:pt>
    <dgm:pt modelId="{93F0673D-29F2-4609-ADF3-5243532029D0}" type="pres">
      <dgm:prSet presAssocID="{FC006E61-06DB-4AF0-9BA1-0DFF3E385297}" presName="sibTrans" presStyleCnt="0"/>
      <dgm:spPr/>
    </dgm:pt>
    <dgm:pt modelId="{94091756-6EDE-4131-9FD8-7E46AB03BD08}" type="pres">
      <dgm:prSet presAssocID="{D4765104-C2AA-4C5D-BD3F-CC675FC3801D}" presName="compNode" presStyleCnt="0"/>
      <dgm:spPr/>
    </dgm:pt>
    <dgm:pt modelId="{236340B0-DD95-4FE4-AE61-58729FAD68A3}" type="pres">
      <dgm:prSet presAssocID="{D4765104-C2AA-4C5D-BD3F-CC675FC3801D}" presName="bgRect" presStyleLbl="bgShp" presStyleIdx="2" presStyleCnt="3"/>
      <dgm:spPr/>
    </dgm:pt>
    <dgm:pt modelId="{88E772BB-3D4B-4ADE-A7C1-817FC1BFBBB8}" type="pres">
      <dgm:prSet presAssocID="{D4765104-C2AA-4C5D-BD3F-CC675FC3801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uble"/>
        </a:ext>
      </dgm:extLst>
    </dgm:pt>
    <dgm:pt modelId="{4BA682B6-7205-4093-B86F-EE938577F81F}" type="pres">
      <dgm:prSet presAssocID="{D4765104-C2AA-4C5D-BD3F-CC675FC3801D}" presName="spaceRect" presStyleCnt="0"/>
      <dgm:spPr/>
    </dgm:pt>
    <dgm:pt modelId="{34C45D35-A05E-4B61-91C8-A810D0E05314}" type="pres">
      <dgm:prSet presAssocID="{D4765104-C2AA-4C5D-BD3F-CC675FC3801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0B09F19-3FB5-4AE0-924B-01D45115D91F}" type="presOf" srcId="{696672ED-B2F4-4035-8B6B-6255422F9D1F}" destId="{9D94194D-6F17-4CD6-8EA2-90B3E4818EFA}" srcOrd="0" destOrd="0" presId="urn:microsoft.com/office/officeart/2018/2/layout/IconVerticalSolidList"/>
    <dgm:cxn modelId="{EDAFDC33-EA9A-45C3-9AB3-38B571AF37B2}" type="presOf" srcId="{AAEDAE81-F5D7-4186-B9DF-EF215F50197E}" destId="{E64ECE75-14AE-4A69-AB76-AA0A57EE65A8}" srcOrd="0" destOrd="0" presId="urn:microsoft.com/office/officeart/2018/2/layout/IconVerticalSolidList"/>
    <dgm:cxn modelId="{25642F57-371B-4955-8F26-59ACEA4B7140}" srcId="{696672ED-B2F4-4035-8B6B-6255422F9D1F}" destId="{AAEDAE81-F5D7-4186-B9DF-EF215F50197E}" srcOrd="1" destOrd="0" parTransId="{E1342416-45D9-45D2-8CE5-FD589E6BB123}" sibTransId="{FC006E61-06DB-4AF0-9BA1-0DFF3E385297}"/>
    <dgm:cxn modelId="{A6950F76-3D13-4779-A812-3F55D16AEA86}" srcId="{696672ED-B2F4-4035-8B6B-6255422F9D1F}" destId="{DCFCA2B4-9B21-421B-9C42-2091098CF5D8}" srcOrd="0" destOrd="0" parTransId="{F5880707-775D-4A22-8BF8-B0DB52145DF8}" sibTransId="{B1F9A511-0285-4B76-92DF-0341FB20A33E}"/>
    <dgm:cxn modelId="{220F8F8B-039C-433D-A8E3-1272BB66ACF0}" srcId="{696672ED-B2F4-4035-8B6B-6255422F9D1F}" destId="{D4765104-C2AA-4C5D-BD3F-CC675FC3801D}" srcOrd="2" destOrd="0" parTransId="{F08E0F20-6043-4A38-99E3-3D62461B7B05}" sibTransId="{AA6FF1E9-90AB-4B94-8B08-6756227614BE}"/>
    <dgm:cxn modelId="{5F2BA8DB-2CA6-4261-94B5-C99952CA4525}" type="presOf" srcId="{D4765104-C2AA-4C5D-BD3F-CC675FC3801D}" destId="{34C45D35-A05E-4B61-91C8-A810D0E05314}" srcOrd="0" destOrd="0" presId="urn:microsoft.com/office/officeart/2018/2/layout/IconVerticalSolidList"/>
    <dgm:cxn modelId="{132FE1F9-EF7D-4DD8-807B-EA441D227678}" type="presOf" srcId="{DCFCA2B4-9B21-421B-9C42-2091098CF5D8}" destId="{C57F0C04-3303-4BBA-9ECC-77368BF6B5A9}" srcOrd="0" destOrd="0" presId="urn:microsoft.com/office/officeart/2018/2/layout/IconVerticalSolidList"/>
    <dgm:cxn modelId="{0D07429D-4C62-4260-99DD-5EB0E488834A}" type="presParOf" srcId="{9D94194D-6F17-4CD6-8EA2-90B3E4818EFA}" destId="{CFF2875E-1D33-4D8E-8545-176FBEFDA001}" srcOrd="0" destOrd="0" presId="urn:microsoft.com/office/officeart/2018/2/layout/IconVerticalSolidList"/>
    <dgm:cxn modelId="{374A40D7-CB72-4300-B25A-6D9729810B63}" type="presParOf" srcId="{CFF2875E-1D33-4D8E-8545-176FBEFDA001}" destId="{E7352CC0-8681-431A-9588-BC7D7777F4C6}" srcOrd="0" destOrd="0" presId="urn:microsoft.com/office/officeart/2018/2/layout/IconVerticalSolidList"/>
    <dgm:cxn modelId="{ECB25D2F-39AB-4212-80DB-D5F0E7982E4D}" type="presParOf" srcId="{CFF2875E-1D33-4D8E-8545-176FBEFDA001}" destId="{DF4AD273-D9F1-44A6-887C-44BC1E17BBF1}" srcOrd="1" destOrd="0" presId="urn:microsoft.com/office/officeart/2018/2/layout/IconVerticalSolidList"/>
    <dgm:cxn modelId="{E56DFA4D-3DDF-4CE7-ABC4-64A6EA1811CF}" type="presParOf" srcId="{CFF2875E-1D33-4D8E-8545-176FBEFDA001}" destId="{6817F91D-8826-47FA-A387-25B7096EEA15}" srcOrd="2" destOrd="0" presId="urn:microsoft.com/office/officeart/2018/2/layout/IconVerticalSolidList"/>
    <dgm:cxn modelId="{0F117CF3-F26C-4158-9AB1-442F15C0A3F6}" type="presParOf" srcId="{CFF2875E-1D33-4D8E-8545-176FBEFDA001}" destId="{C57F0C04-3303-4BBA-9ECC-77368BF6B5A9}" srcOrd="3" destOrd="0" presId="urn:microsoft.com/office/officeart/2018/2/layout/IconVerticalSolidList"/>
    <dgm:cxn modelId="{020891DD-8B2F-458D-8B40-A3DE47895B5E}" type="presParOf" srcId="{9D94194D-6F17-4CD6-8EA2-90B3E4818EFA}" destId="{9838E1C6-CCBB-4483-9247-E80564642173}" srcOrd="1" destOrd="0" presId="urn:microsoft.com/office/officeart/2018/2/layout/IconVerticalSolidList"/>
    <dgm:cxn modelId="{C0175D31-E853-416D-AF37-D7C7C31E6C93}" type="presParOf" srcId="{9D94194D-6F17-4CD6-8EA2-90B3E4818EFA}" destId="{713FC229-DB4B-497A-AFB9-1334C8F6A6EF}" srcOrd="2" destOrd="0" presId="urn:microsoft.com/office/officeart/2018/2/layout/IconVerticalSolidList"/>
    <dgm:cxn modelId="{47B50B39-472F-4486-8083-C1C3439E053C}" type="presParOf" srcId="{713FC229-DB4B-497A-AFB9-1334C8F6A6EF}" destId="{38B7A413-B786-4C3F-9A6C-5C7BDA065664}" srcOrd="0" destOrd="0" presId="urn:microsoft.com/office/officeart/2018/2/layout/IconVerticalSolidList"/>
    <dgm:cxn modelId="{6DA659D6-8693-4A03-BAF7-A410997E8A3F}" type="presParOf" srcId="{713FC229-DB4B-497A-AFB9-1334C8F6A6EF}" destId="{E89C7488-FAC9-4DC3-9847-99530BE49BDC}" srcOrd="1" destOrd="0" presId="urn:microsoft.com/office/officeart/2018/2/layout/IconVerticalSolidList"/>
    <dgm:cxn modelId="{52282051-4668-4EF5-9CB4-0CE00683DCDE}" type="presParOf" srcId="{713FC229-DB4B-497A-AFB9-1334C8F6A6EF}" destId="{4FE61174-9513-443C-996C-3C8023F87A97}" srcOrd="2" destOrd="0" presId="urn:microsoft.com/office/officeart/2018/2/layout/IconVerticalSolidList"/>
    <dgm:cxn modelId="{127623F5-06E3-4EE9-853C-0334984575EA}" type="presParOf" srcId="{713FC229-DB4B-497A-AFB9-1334C8F6A6EF}" destId="{E64ECE75-14AE-4A69-AB76-AA0A57EE65A8}" srcOrd="3" destOrd="0" presId="urn:microsoft.com/office/officeart/2018/2/layout/IconVerticalSolidList"/>
    <dgm:cxn modelId="{9897858D-6341-4BC0-A023-5EDD8E8B4FAF}" type="presParOf" srcId="{9D94194D-6F17-4CD6-8EA2-90B3E4818EFA}" destId="{93F0673D-29F2-4609-ADF3-5243532029D0}" srcOrd="3" destOrd="0" presId="urn:microsoft.com/office/officeart/2018/2/layout/IconVerticalSolidList"/>
    <dgm:cxn modelId="{0D7FA110-113B-4A82-87A8-7A2CE453E4AD}" type="presParOf" srcId="{9D94194D-6F17-4CD6-8EA2-90B3E4818EFA}" destId="{94091756-6EDE-4131-9FD8-7E46AB03BD08}" srcOrd="4" destOrd="0" presId="urn:microsoft.com/office/officeart/2018/2/layout/IconVerticalSolidList"/>
    <dgm:cxn modelId="{3B65A65A-07F4-47BC-B8CD-38CC9D1C32FE}" type="presParOf" srcId="{94091756-6EDE-4131-9FD8-7E46AB03BD08}" destId="{236340B0-DD95-4FE4-AE61-58729FAD68A3}" srcOrd="0" destOrd="0" presId="urn:microsoft.com/office/officeart/2018/2/layout/IconVerticalSolidList"/>
    <dgm:cxn modelId="{E6F909C3-58D4-4F3F-83AC-A838521E718D}" type="presParOf" srcId="{94091756-6EDE-4131-9FD8-7E46AB03BD08}" destId="{88E772BB-3D4B-4ADE-A7C1-817FC1BFBBB8}" srcOrd="1" destOrd="0" presId="urn:microsoft.com/office/officeart/2018/2/layout/IconVerticalSolidList"/>
    <dgm:cxn modelId="{D4089F01-275D-4E2E-AC57-33A4F1B55FCB}" type="presParOf" srcId="{94091756-6EDE-4131-9FD8-7E46AB03BD08}" destId="{4BA682B6-7205-4093-B86F-EE938577F81F}" srcOrd="2" destOrd="0" presId="urn:microsoft.com/office/officeart/2018/2/layout/IconVerticalSolidList"/>
    <dgm:cxn modelId="{2BC83B0B-CFE3-480C-94D0-96042FBEC882}" type="presParOf" srcId="{94091756-6EDE-4131-9FD8-7E46AB03BD08}" destId="{34C45D35-A05E-4B61-91C8-A810D0E0531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58F9C5-F89F-40FF-9CB9-834176C14C8C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310D0DA-BEA2-4B26-B5B2-CF58767945E8}">
      <dgm:prSet/>
      <dgm:spPr/>
      <dgm:t>
        <a:bodyPr/>
        <a:lstStyle/>
        <a:p>
          <a:r>
            <a:rPr lang="en-US" baseline="0"/>
            <a:t>Means</a:t>
          </a:r>
          <a:endParaRPr lang="en-US"/>
        </a:p>
      </dgm:t>
    </dgm:pt>
    <dgm:pt modelId="{45283710-7F20-4E93-8F18-35D0A8A9EFC1}" type="parTrans" cxnId="{B5544A6C-16F2-4A06-BA0A-17E577023BEE}">
      <dgm:prSet/>
      <dgm:spPr/>
      <dgm:t>
        <a:bodyPr/>
        <a:lstStyle/>
        <a:p>
          <a:endParaRPr lang="en-US"/>
        </a:p>
      </dgm:t>
    </dgm:pt>
    <dgm:pt modelId="{B4EC36B9-AB4F-458C-BE78-00BCC60488E3}" type="sibTrans" cxnId="{B5544A6C-16F2-4A06-BA0A-17E577023BEE}">
      <dgm:prSet/>
      <dgm:spPr/>
      <dgm:t>
        <a:bodyPr/>
        <a:lstStyle/>
        <a:p>
          <a:endParaRPr lang="en-US"/>
        </a:p>
      </dgm:t>
    </dgm:pt>
    <dgm:pt modelId="{75EE097E-3593-41C7-938D-D2A528E5AAA9}">
      <dgm:prSet/>
      <dgm:spPr/>
      <dgm:t>
        <a:bodyPr/>
        <a:lstStyle/>
        <a:p>
          <a:r>
            <a:rPr lang="en-US" i="0" baseline="0" dirty="0"/>
            <a:t>Riot as a positive shock for public school funding -&gt; weighted mean positive </a:t>
          </a:r>
          <a:endParaRPr lang="en-US" dirty="0"/>
        </a:p>
      </dgm:t>
    </dgm:pt>
    <dgm:pt modelId="{CA3F7D9B-340B-4E11-9249-A8087BFDFC70}" type="parTrans" cxnId="{9ACF8F63-175D-4780-962A-AE60EF6ED09F}">
      <dgm:prSet/>
      <dgm:spPr/>
      <dgm:t>
        <a:bodyPr/>
        <a:lstStyle/>
        <a:p>
          <a:endParaRPr lang="en-US"/>
        </a:p>
      </dgm:t>
    </dgm:pt>
    <dgm:pt modelId="{5306797A-D191-4048-AE3C-3817961CEF3B}" type="sibTrans" cxnId="{9ACF8F63-175D-4780-962A-AE60EF6ED09F}">
      <dgm:prSet/>
      <dgm:spPr/>
      <dgm:t>
        <a:bodyPr/>
        <a:lstStyle/>
        <a:p>
          <a:endParaRPr lang="en-US"/>
        </a:p>
      </dgm:t>
    </dgm:pt>
    <dgm:pt modelId="{CE6AA0DC-3C35-407E-8AEF-668012DAF45A}">
      <dgm:prSet/>
      <dgm:spPr/>
      <dgm:t>
        <a:bodyPr/>
        <a:lstStyle/>
        <a:p>
          <a:r>
            <a:rPr lang="en-US" i="0" baseline="0" dirty="0"/>
            <a:t>Riot as negative shock for public school funding -&gt; weighted mean negative</a:t>
          </a:r>
          <a:endParaRPr lang="en-US" dirty="0"/>
        </a:p>
      </dgm:t>
    </dgm:pt>
    <dgm:pt modelId="{79C5059B-F732-4F0F-A05E-01004432A06A}" type="parTrans" cxnId="{643EAC04-61A6-4056-97D2-4A11C775E5A4}">
      <dgm:prSet/>
      <dgm:spPr/>
      <dgm:t>
        <a:bodyPr/>
        <a:lstStyle/>
        <a:p>
          <a:endParaRPr lang="en-US"/>
        </a:p>
      </dgm:t>
    </dgm:pt>
    <dgm:pt modelId="{10B05897-DED2-424B-B6B3-ECCF11C558D8}" type="sibTrans" cxnId="{643EAC04-61A6-4056-97D2-4A11C775E5A4}">
      <dgm:prSet/>
      <dgm:spPr/>
      <dgm:t>
        <a:bodyPr/>
        <a:lstStyle/>
        <a:p>
          <a:endParaRPr lang="en-US"/>
        </a:p>
      </dgm:t>
    </dgm:pt>
    <dgm:pt modelId="{4DBB9BE9-7E9A-48EC-8EFA-7BD96B0B5E29}">
      <dgm:prSet/>
      <dgm:spPr/>
      <dgm:t>
        <a:bodyPr/>
        <a:lstStyle/>
        <a:p>
          <a:r>
            <a:rPr lang="en-US" baseline="0"/>
            <a:t>Findings</a:t>
          </a:r>
          <a:endParaRPr lang="en-US"/>
        </a:p>
      </dgm:t>
    </dgm:pt>
    <dgm:pt modelId="{D6E4C1DE-25FC-4670-9782-7CEA1B775F23}" type="parTrans" cxnId="{6AC5AA10-9828-4B18-8374-F3FB373C2122}">
      <dgm:prSet/>
      <dgm:spPr/>
      <dgm:t>
        <a:bodyPr/>
        <a:lstStyle/>
        <a:p>
          <a:endParaRPr lang="en-US"/>
        </a:p>
      </dgm:t>
    </dgm:pt>
    <dgm:pt modelId="{3341BBE0-EACC-4262-BC2B-5C5C469A1675}" type="sibTrans" cxnId="{6AC5AA10-9828-4B18-8374-F3FB373C2122}">
      <dgm:prSet/>
      <dgm:spPr/>
      <dgm:t>
        <a:bodyPr/>
        <a:lstStyle/>
        <a:p>
          <a:endParaRPr lang="en-US"/>
        </a:p>
      </dgm:t>
    </dgm:pt>
    <dgm:pt modelId="{B757B51A-0B63-4D5A-8B9B-B76C4BCCD90B}">
      <dgm:prSet/>
      <dgm:spPr/>
      <dgm:t>
        <a:bodyPr/>
        <a:lstStyle/>
        <a:p>
          <a:r>
            <a:rPr lang="en-US" i="0" baseline="0" dirty="0" err="1"/>
            <a:t>EdDiffi</a:t>
          </a:r>
          <a:r>
            <a:rPr lang="en-US" i="0" baseline="0" dirty="0"/>
            <a:t> weighted mean of 0.049 (95% confidence interval: [0.037, 0.061]</a:t>
          </a:r>
          <a:endParaRPr lang="en-US" dirty="0"/>
        </a:p>
      </dgm:t>
    </dgm:pt>
    <dgm:pt modelId="{F3A23104-F698-4023-B6C2-D93AD5D547A2}" type="parTrans" cxnId="{D0D51B14-35B8-4519-8131-EB0B53879C75}">
      <dgm:prSet/>
      <dgm:spPr/>
      <dgm:t>
        <a:bodyPr/>
        <a:lstStyle/>
        <a:p>
          <a:endParaRPr lang="en-US"/>
        </a:p>
      </dgm:t>
    </dgm:pt>
    <dgm:pt modelId="{825DC604-6D49-465E-9BE6-1547C2C15EFE}" type="sibTrans" cxnId="{D0D51B14-35B8-4519-8131-EB0B53879C75}">
      <dgm:prSet/>
      <dgm:spPr/>
      <dgm:t>
        <a:bodyPr/>
        <a:lstStyle/>
        <a:p>
          <a:endParaRPr lang="en-US"/>
        </a:p>
      </dgm:t>
    </dgm:pt>
    <dgm:pt modelId="{92F84E5D-C76C-4854-949B-978FADAD852F}">
      <dgm:prSet/>
      <dgm:spPr/>
      <dgm:t>
        <a:bodyPr/>
        <a:lstStyle/>
        <a:p>
          <a:r>
            <a:rPr lang="en-US" i="0" baseline="0"/>
            <a:t>Whites (0.028, CI: [0.018, 0.039]) </a:t>
          </a:r>
          <a:endParaRPr lang="en-US"/>
        </a:p>
      </dgm:t>
    </dgm:pt>
    <dgm:pt modelId="{A1F8F8A4-77A2-4095-9597-FF953C57A0B1}" type="parTrans" cxnId="{30147887-EDA6-478B-B4CF-5A9005EDC264}">
      <dgm:prSet/>
      <dgm:spPr/>
      <dgm:t>
        <a:bodyPr/>
        <a:lstStyle/>
        <a:p>
          <a:endParaRPr lang="en-US"/>
        </a:p>
      </dgm:t>
    </dgm:pt>
    <dgm:pt modelId="{741011B6-2458-4975-8086-6D60DE0CE8EA}" type="sibTrans" cxnId="{30147887-EDA6-478B-B4CF-5A9005EDC264}">
      <dgm:prSet/>
      <dgm:spPr/>
      <dgm:t>
        <a:bodyPr/>
        <a:lstStyle/>
        <a:p>
          <a:endParaRPr lang="en-US"/>
        </a:p>
      </dgm:t>
    </dgm:pt>
    <dgm:pt modelId="{0D76B848-19E6-4224-A5C6-6593CA6939F0}">
      <dgm:prSet/>
      <dgm:spPr/>
      <dgm:t>
        <a:bodyPr/>
        <a:lstStyle/>
        <a:p>
          <a:r>
            <a:rPr lang="en-US" i="0" baseline="0"/>
            <a:t>African Americans (0.073, CI:[0.066, 0.081])</a:t>
          </a:r>
          <a:r>
            <a:rPr lang="en-IE" i="0" baseline="0"/>
            <a:t> </a:t>
          </a:r>
          <a:endParaRPr lang="en-US"/>
        </a:p>
      </dgm:t>
    </dgm:pt>
    <dgm:pt modelId="{B20BD312-511B-4B57-AB12-0EEBEA63B716}" type="parTrans" cxnId="{E9BD2907-A7E4-4E55-9CA2-3BC377F0A069}">
      <dgm:prSet/>
      <dgm:spPr/>
      <dgm:t>
        <a:bodyPr/>
        <a:lstStyle/>
        <a:p>
          <a:endParaRPr lang="en-US"/>
        </a:p>
      </dgm:t>
    </dgm:pt>
    <dgm:pt modelId="{6B578BAC-EB88-4364-B09F-C40D83541606}" type="sibTrans" cxnId="{E9BD2907-A7E4-4E55-9CA2-3BC377F0A069}">
      <dgm:prSet/>
      <dgm:spPr/>
      <dgm:t>
        <a:bodyPr/>
        <a:lstStyle/>
        <a:p>
          <a:endParaRPr lang="en-US"/>
        </a:p>
      </dgm:t>
    </dgm:pt>
    <dgm:pt modelId="{98DAB429-E109-E940-9B13-E294ADF1AB03}" type="pres">
      <dgm:prSet presAssocID="{F158F9C5-F89F-40FF-9CB9-834176C14C8C}" presName="Name0" presStyleCnt="0">
        <dgm:presLayoutVars>
          <dgm:dir/>
          <dgm:animLvl val="lvl"/>
          <dgm:resizeHandles val="exact"/>
        </dgm:presLayoutVars>
      </dgm:prSet>
      <dgm:spPr/>
    </dgm:pt>
    <dgm:pt modelId="{A02FC282-5632-C44B-B158-C1BC3B1418BA}" type="pres">
      <dgm:prSet presAssocID="{5310D0DA-BEA2-4B26-B5B2-CF58767945E8}" presName="composite" presStyleCnt="0"/>
      <dgm:spPr/>
    </dgm:pt>
    <dgm:pt modelId="{84DCBEDF-7FDA-7546-81B6-E05A16C61AB1}" type="pres">
      <dgm:prSet presAssocID="{5310D0DA-BEA2-4B26-B5B2-CF58767945E8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06E06FC5-F020-0044-B2AE-E1716FCD33E9}" type="pres">
      <dgm:prSet presAssocID="{5310D0DA-BEA2-4B26-B5B2-CF58767945E8}" presName="desTx" presStyleLbl="alignAccFollowNode1" presStyleIdx="0" presStyleCnt="2">
        <dgm:presLayoutVars>
          <dgm:bulletEnabled val="1"/>
        </dgm:presLayoutVars>
      </dgm:prSet>
      <dgm:spPr/>
    </dgm:pt>
    <dgm:pt modelId="{68CA9E3F-02CC-C146-935E-2556798E749E}" type="pres">
      <dgm:prSet presAssocID="{B4EC36B9-AB4F-458C-BE78-00BCC60488E3}" presName="space" presStyleCnt="0"/>
      <dgm:spPr/>
    </dgm:pt>
    <dgm:pt modelId="{CF4D9AA5-532D-B545-BBD2-2DE8AB0898D5}" type="pres">
      <dgm:prSet presAssocID="{4DBB9BE9-7E9A-48EC-8EFA-7BD96B0B5E29}" presName="composite" presStyleCnt="0"/>
      <dgm:spPr/>
    </dgm:pt>
    <dgm:pt modelId="{13509E64-1578-1E45-9CFA-F177C587D758}" type="pres">
      <dgm:prSet presAssocID="{4DBB9BE9-7E9A-48EC-8EFA-7BD96B0B5E29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2D4A8DBC-9313-BA45-B8E1-A1DD77899759}" type="pres">
      <dgm:prSet presAssocID="{4DBB9BE9-7E9A-48EC-8EFA-7BD96B0B5E29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B1960401-7625-5948-BA96-3E3454B10F1B}" type="presOf" srcId="{92F84E5D-C76C-4854-949B-978FADAD852F}" destId="{2D4A8DBC-9313-BA45-B8E1-A1DD77899759}" srcOrd="0" destOrd="1" presId="urn:microsoft.com/office/officeart/2005/8/layout/hList1"/>
    <dgm:cxn modelId="{643EAC04-61A6-4056-97D2-4A11C775E5A4}" srcId="{5310D0DA-BEA2-4B26-B5B2-CF58767945E8}" destId="{CE6AA0DC-3C35-407E-8AEF-668012DAF45A}" srcOrd="1" destOrd="0" parTransId="{79C5059B-F732-4F0F-A05E-01004432A06A}" sibTransId="{10B05897-DED2-424B-B6B3-ECCF11C558D8}"/>
    <dgm:cxn modelId="{E9BD2907-A7E4-4E55-9CA2-3BC377F0A069}" srcId="{4DBB9BE9-7E9A-48EC-8EFA-7BD96B0B5E29}" destId="{0D76B848-19E6-4224-A5C6-6593CA6939F0}" srcOrd="2" destOrd="0" parTransId="{B20BD312-511B-4B57-AB12-0EEBEA63B716}" sibTransId="{6B578BAC-EB88-4364-B09F-C40D83541606}"/>
    <dgm:cxn modelId="{4D7A9C0A-CFDF-C645-91FA-B38D2C3E5F19}" type="presOf" srcId="{75EE097E-3593-41C7-938D-D2A528E5AAA9}" destId="{06E06FC5-F020-0044-B2AE-E1716FCD33E9}" srcOrd="0" destOrd="0" presId="urn:microsoft.com/office/officeart/2005/8/layout/hList1"/>
    <dgm:cxn modelId="{6AC5AA10-9828-4B18-8374-F3FB373C2122}" srcId="{F158F9C5-F89F-40FF-9CB9-834176C14C8C}" destId="{4DBB9BE9-7E9A-48EC-8EFA-7BD96B0B5E29}" srcOrd="1" destOrd="0" parTransId="{D6E4C1DE-25FC-4670-9782-7CEA1B775F23}" sibTransId="{3341BBE0-EACC-4262-BC2B-5C5C469A1675}"/>
    <dgm:cxn modelId="{7317B511-03C5-0B42-B56B-113EBA781692}" type="presOf" srcId="{5310D0DA-BEA2-4B26-B5B2-CF58767945E8}" destId="{84DCBEDF-7FDA-7546-81B6-E05A16C61AB1}" srcOrd="0" destOrd="0" presId="urn:microsoft.com/office/officeart/2005/8/layout/hList1"/>
    <dgm:cxn modelId="{D0D51B14-35B8-4519-8131-EB0B53879C75}" srcId="{4DBB9BE9-7E9A-48EC-8EFA-7BD96B0B5E29}" destId="{B757B51A-0B63-4D5A-8B9B-B76C4BCCD90B}" srcOrd="0" destOrd="0" parTransId="{F3A23104-F698-4023-B6C2-D93AD5D547A2}" sibTransId="{825DC604-6D49-465E-9BE6-1547C2C15EFE}"/>
    <dgm:cxn modelId="{DA00773E-296C-C74D-8635-ADD2D4772211}" type="presOf" srcId="{B757B51A-0B63-4D5A-8B9B-B76C4BCCD90B}" destId="{2D4A8DBC-9313-BA45-B8E1-A1DD77899759}" srcOrd="0" destOrd="0" presId="urn:microsoft.com/office/officeart/2005/8/layout/hList1"/>
    <dgm:cxn modelId="{09CB7252-646C-484A-B974-0E7DCB317100}" type="presOf" srcId="{4DBB9BE9-7E9A-48EC-8EFA-7BD96B0B5E29}" destId="{13509E64-1578-1E45-9CFA-F177C587D758}" srcOrd="0" destOrd="0" presId="urn:microsoft.com/office/officeart/2005/8/layout/hList1"/>
    <dgm:cxn modelId="{9ACF8F63-175D-4780-962A-AE60EF6ED09F}" srcId="{5310D0DA-BEA2-4B26-B5B2-CF58767945E8}" destId="{75EE097E-3593-41C7-938D-D2A528E5AAA9}" srcOrd="0" destOrd="0" parTransId="{CA3F7D9B-340B-4E11-9249-A8087BFDFC70}" sibTransId="{5306797A-D191-4048-AE3C-3817961CEF3B}"/>
    <dgm:cxn modelId="{B5544A6C-16F2-4A06-BA0A-17E577023BEE}" srcId="{F158F9C5-F89F-40FF-9CB9-834176C14C8C}" destId="{5310D0DA-BEA2-4B26-B5B2-CF58767945E8}" srcOrd="0" destOrd="0" parTransId="{45283710-7F20-4E93-8F18-35D0A8A9EFC1}" sibTransId="{B4EC36B9-AB4F-458C-BE78-00BCC60488E3}"/>
    <dgm:cxn modelId="{30147887-EDA6-478B-B4CF-5A9005EDC264}" srcId="{4DBB9BE9-7E9A-48EC-8EFA-7BD96B0B5E29}" destId="{92F84E5D-C76C-4854-949B-978FADAD852F}" srcOrd="1" destOrd="0" parTransId="{A1F8F8A4-77A2-4095-9597-FF953C57A0B1}" sibTransId="{741011B6-2458-4975-8086-6D60DE0CE8EA}"/>
    <dgm:cxn modelId="{9249CAB4-2336-9049-9383-8A782C39E41F}" type="presOf" srcId="{F158F9C5-F89F-40FF-9CB9-834176C14C8C}" destId="{98DAB429-E109-E940-9B13-E294ADF1AB03}" srcOrd="0" destOrd="0" presId="urn:microsoft.com/office/officeart/2005/8/layout/hList1"/>
    <dgm:cxn modelId="{B5E7AFCA-2D3A-A54F-A421-7917412CCF7A}" type="presOf" srcId="{0D76B848-19E6-4224-A5C6-6593CA6939F0}" destId="{2D4A8DBC-9313-BA45-B8E1-A1DD77899759}" srcOrd="0" destOrd="2" presId="urn:microsoft.com/office/officeart/2005/8/layout/hList1"/>
    <dgm:cxn modelId="{1676EBF6-57C3-744A-81A8-0BFD206934E3}" type="presOf" srcId="{CE6AA0DC-3C35-407E-8AEF-668012DAF45A}" destId="{06E06FC5-F020-0044-B2AE-E1716FCD33E9}" srcOrd="0" destOrd="1" presId="urn:microsoft.com/office/officeart/2005/8/layout/hList1"/>
    <dgm:cxn modelId="{5C38730E-8FD4-0641-96A9-6EBE9BCB6432}" type="presParOf" srcId="{98DAB429-E109-E940-9B13-E294ADF1AB03}" destId="{A02FC282-5632-C44B-B158-C1BC3B1418BA}" srcOrd="0" destOrd="0" presId="urn:microsoft.com/office/officeart/2005/8/layout/hList1"/>
    <dgm:cxn modelId="{9925F505-7EFE-1549-A810-9939F104F6F1}" type="presParOf" srcId="{A02FC282-5632-C44B-B158-C1BC3B1418BA}" destId="{84DCBEDF-7FDA-7546-81B6-E05A16C61AB1}" srcOrd="0" destOrd="0" presId="urn:microsoft.com/office/officeart/2005/8/layout/hList1"/>
    <dgm:cxn modelId="{862AFFC6-14EF-E346-BF68-882E02FC3970}" type="presParOf" srcId="{A02FC282-5632-C44B-B158-C1BC3B1418BA}" destId="{06E06FC5-F020-0044-B2AE-E1716FCD33E9}" srcOrd="1" destOrd="0" presId="urn:microsoft.com/office/officeart/2005/8/layout/hList1"/>
    <dgm:cxn modelId="{A4A82734-6AD0-3449-854B-D4398B206017}" type="presParOf" srcId="{98DAB429-E109-E940-9B13-E294ADF1AB03}" destId="{68CA9E3F-02CC-C146-935E-2556798E749E}" srcOrd="1" destOrd="0" presId="urn:microsoft.com/office/officeart/2005/8/layout/hList1"/>
    <dgm:cxn modelId="{76EA2B44-EF64-E040-978A-FA9C01300BF4}" type="presParOf" srcId="{98DAB429-E109-E940-9B13-E294ADF1AB03}" destId="{CF4D9AA5-532D-B545-BBD2-2DE8AB0898D5}" srcOrd="2" destOrd="0" presId="urn:microsoft.com/office/officeart/2005/8/layout/hList1"/>
    <dgm:cxn modelId="{CA8EDB54-55CF-3D4D-96DA-12FFA4024F9E}" type="presParOf" srcId="{CF4D9AA5-532D-B545-BBD2-2DE8AB0898D5}" destId="{13509E64-1578-1E45-9CFA-F177C587D758}" srcOrd="0" destOrd="0" presId="urn:microsoft.com/office/officeart/2005/8/layout/hList1"/>
    <dgm:cxn modelId="{672FC702-75CC-F84F-A05D-AB701F451F38}" type="presParOf" srcId="{CF4D9AA5-532D-B545-BBD2-2DE8AB0898D5}" destId="{2D4A8DBC-9313-BA45-B8E1-A1DD7789975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C675DF-4515-427C-A320-26E864793EFB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24C1A35-630C-4554-9057-669598BBB45E}">
      <dgm:prSet custT="1"/>
      <dgm:spPr/>
      <dgm:t>
        <a:bodyPr/>
        <a:lstStyle/>
        <a:p>
          <a:r>
            <a:rPr lang="en-US" sz="3000" dirty="0" err="1">
              <a:latin typeface="Consolas" panose="020B0609020204030204" pitchFamily="49" charset="0"/>
              <a:cs typeface="Consolas" panose="020B0609020204030204" pitchFamily="49" charset="0"/>
            </a:rPr>
            <a:t>whiteed</a:t>
          </a:r>
          <a:r>
            <a:rPr lang="en-US" sz="3000" dirty="0">
              <a:latin typeface="Consolas" panose="020B0609020204030204" pitchFamily="49" charset="0"/>
              <a:cs typeface="Consolas" panose="020B0609020204030204" pitchFamily="49" charset="0"/>
            </a:rPr>
            <a:t> &lt;- </a:t>
          </a:r>
          <a:r>
            <a:rPr lang="en-US" sz="3000" dirty="0" err="1">
              <a:latin typeface="Consolas" panose="020B0609020204030204" pitchFamily="49" charset="0"/>
              <a:cs typeface="Consolas" panose="020B0609020204030204" pitchFamily="49" charset="0"/>
            </a:rPr>
            <a:t>lm</a:t>
          </a:r>
          <a:r>
            <a:rPr lang="en-US" sz="3000" dirty="0">
              <a:latin typeface="Consolas" panose="020B0609020204030204" pitchFamily="49" charset="0"/>
              <a:cs typeface="Consolas" panose="020B0609020204030204" pitchFamily="49" charset="0"/>
            </a:rPr>
            <a:t>(</a:t>
          </a:r>
          <a:r>
            <a:rPr lang="en-US" sz="3000" dirty="0" err="1">
              <a:latin typeface="Consolas" panose="020B0609020204030204" pitchFamily="49" charset="0"/>
              <a:cs typeface="Consolas" panose="020B0609020204030204" pitchFamily="49" charset="0"/>
            </a:rPr>
            <a:t>out$edu_dif~out$whitepct</a:t>
          </a:r>
          <a:r>
            <a:rPr lang="en-US" sz="3000" dirty="0">
              <a:latin typeface="Consolas" panose="020B0609020204030204" pitchFamily="49" charset="0"/>
              <a:cs typeface="Consolas" panose="020B0609020204030204" pitchFamily="49" charset="0"/>
            </a:rPr>
            <a:t>)</a:t>
          </a:r>
        </a:p>
      </dgm:t>
    </dgm:pt>
    <dgm:pt modelId="{F5EC2C63-B999-48A5-A63B-57A20382E4F5}" type="parTrans" cxnId="{9107A4F1-82AD-46CF-9E29-101357600D44}">
      <dgm:prSet/>
      <dgm:spPr/>
      <dgm:t>
        <a:bodyPr/>
        <a:lstStyle/>
        <a:p>
          <a:endParaRPr lang="en-US"/>
        </a:p>
      </dgm:t>
    </dgm:pt>
    <dgm:pt modelId="{83A185AF-7B71-4A41-9C6D-A8627E3B4F21}" type="sibTrans" cxnId="{9107A4F1-82AD-46CF-9E29-101357600D44}">
      <dgm:prSet/>
      <dgm:spPr/>
      <dgm:t>
        <a:bodyPr/>
        <a:lstStyle/>
        <a:p>
          <a:endParaRPr lang="en-US"/>
        </a:p>
      </dgm:t>
    </dgm:pt>
    <dgm:pt modelId="{18256A1F-3AD3-4F06-B839-2001E8F99250}">
      <dgm:prSet custT="1"/>
      <dgm:spPr/>
      <dgm:t>
        <a:bodyPr/>
        <a:lstStyle/>
        <a:p>
          <a:r>
            <a:rPr lang="en-US" sz="3000" i="1" dirty="0"/>
            <a:t>- Effect of % white pop in a precinct on education difference</a:t>
          </a:r>
          <a:endParaRPr lang="en-US" sz="3000" dirty="0"/>
        </a:p>
      </dgm:t>
    </dgm:pt>
    <dgm:pt modelId="{BC56378D-F221-431C-A3C2-2EB3F806DA82}" type="parTrans" cxnId="{0811D3A6-AC6C-481E-AE31-CE46BE9F9298}">
      <dgm:prSet/>
      <dgm:spPr/>
      <dgm:t>
        <a:bodyPr/>
        <a:lstStyle/>
        <a:p>
          <a:endParaRPr lang="en-US"/>
        </a:p>
      </dgm:t>
    </dgm:pt>
    <dgm:pt modelId="{240412C5-ECD6-41D2-8B3F-3FDE3E4AC0A1}" type="sibTrans" cxnId="{0811D3A6-AC6C-481E-AE31-CE46BE9F9298}">
      <dgm:prSet/>
      <dgm:spPr/>
      <dgm:t>
        <a:bodyPr/>
        <a:lstStyle/>
        <a:p>
          <a:endParaRPr lang="en-US"/>
        </a:p>
      </dgm:t>
    </dgm:pt>
    <dgm:pt modelId="{99E4F58B-0C8D-4467-9A1A-1AE0461354AA}">
      <dgm:prSet custT="1"/>
      <dgm:spPr/>
      <dgm:t>
        <a:bodyPr/>
        <a:lstStyle/>
        <a:p>
          <a:r>
            <a:rPr lang="en-US" sz="3000" dirty="0">
              <a:latin typeface="Consolas" panose="020B0609020204030204" pitchFamily="49" charset="0"/>
              <a:cs typeface="Consolas" panose="020B0609020204030204" pitchFamily="49" charset="0"/>
            </a:rPr>
            <a:t>blacked &lt;- </a:t>
          </a:r>
          <a:r>
            <a:rPr lang="en-US" sz="3000" dirty="0" err="1">
              <a:latin typeface="Consolas" panose="020B0609020204030204" pitchFamily="49" charset="0"/>
              <a:cs typeface="Consolas" panose="020B0609020204030204" pitchFamily="49" charset="0"/>
            </a:rPr>
            <a:t>lm</a:t>
          </a:r>
          <a:r>
            <a:rPr lang="en-US" sz="3000" dirty="0">
              <a:latin typeface="Consolas" panose="020B0609020204030204" pitchFamily="49" charset="0"/>
              <a:cs typeface="Consolas" panose="020B0609020204030204" pitchFamily="49" charset="0"/>
            </a:rPr>
            <a:t>(</a:t>
          </a:r>
          <a:r>
            <a:rPr lang="en-US" sz="3000" dirty="0" err="1">
              <a:latin typeface="Consolas" panose="020B0609020204030204" pitchFamily="49" charset="0"/>
              <a:cs typeface="Consolas" panose="020B0609020204030204" pitchFamily="49" charset="0"/>
            </a:rPr>
            <a:t>out$edu_dif~out$blackpct</a:t>
          </a:r>
          <a:r>
            <a:rPr lang="en-US" sz="3000" dirty="0">
              <a:latin typeface="Consolas" panose="020B0609020204030204" pitchFamily="49" charset="0"/>
              <a:cs typeface="Consolas" panose="020B0609020204030204" pitchFamily="49" charset="0"/>
            </a:rPr>
            <a:t>)</a:t>
          </a:r>
        </a:p>
      </dgm:t>
    </dgm:pt>
    <dgm:pt modelId="{DC1F9B4E-0AB7-4289-BA9A-2BA085F5187E}" type="parTrans" cxnId="{BDF9B9CB-9A7F-484A-A10C-118042B8EC08}">
      <dgm:prSet/>
      <dgm:spPr/>
      <dgm:t>
        <a:bodyPr/>
        <a:lstStyle/>
        <a:p>
          <a:endParaRPr lang="en-US"/>
        </a:p>
      </dgm:t>
    </dgm:pt>
    <dgm:pt modelId="{8C5B2E22-4EBD-49A6-8E16-D4FEB89EBD3A}" type="sibTrans" cxnId="{BDF9B9CB-9A7F-484A-A10C-118042B8EC08}">
      <dgm:prSet/>
      <dgm:spPr/>
      <dgm:t>
        <a:bodyPr/>
        <a:lstStyle/>
        <a:p>
          <a:endParaRPr lang="en-US"/>
        </a:p>
      </dgm:t>
    </dgm:pt>
    <dgm:pt modelId="{F264CF27-751A-4E68-90D7-4EABA558F9DD}">
      <dgm:prSet custT="1"/>
      <dgm:spPr/>
      <dgm:t>
        <a:bodyPr/>
        <a:lstStyle/>
        <a:p>
          <a:r>
            <a:rPr lang="en-US" sz="3000" i="1" dirty="0"/>
            <a:t>- Effect of % black pop in a precinct on education difference</a:t>
          </a:r>
          <a:endParaRPr lang="en-US" sz="3000" dirty="0"/>
        </a:p>
      </dgm:t>
    </dgm:pt>
    <dgm:pt modelId="{6DD19016-46B4-41FE-8D0C-AE3398B4B95B}" type="parTrans" cxnId="{6A5ABC97-250D-471F-AFBF-F89A904BD7DC}">
      <dgm:prSet/>
      <dgm:spPr/>
      <dgm:t>
        <a:bodyPr/>
        <a:lstStyle/>
        <a:p>
          <a:endParaRPr lang="en-US"/>
        </a:p>
      </dgm:t>
    </dgm:pt>
    <dgm:pt modelId="{4A4C66CD-7AD1-4DB3-830B-A8CBDB3ACE70}" type="sibTrans" cxnId="{6A5ABC97-250D-471F-AFBF-F89A904BD7DC}">
      <dgm:prSet/>
      <dgm:spPr/>
      <dgm:t>
        <a:bodyPr/>
        <a:lstStyle/>
        <a:p>
          <a:endParaRPr lang="en-US"/>
        </a:p>
      </dgm:t>
    </dgm:pt>
    <dgm:pt modelId="{EABB8E0C-9237-9442-A0BD-B2DFB84EE88A}" type="pres">
      <dgm:prSet presAssocID="{B5C675DF-4515-427C-A320-26E864793EFB}" presName="vert0" presStyleCnt="0">
        <dgm:presLayoutVars>
          <dgm:dir/>
          <dgm:animOne val="branch"/>
          <dgm:animLvl val="lvl"/>
        </dgm:presLayoutVars>
      </dgm:prSet>
      <dgm:spPr/>
    </dgm:pt>
    <dgm:pt modelId="{39FA10E8-C958-5345-B402-66E3B13A0D97}" type="pres">
      <dgm:prSet presAssocID="{A24C1A35-630C-4554-9057-669598BBB45E}" presName="thickLine" presStyleLbl="alignNode1" presStyleIdx="0" presStyleCnt="4"/>
      <dgm:spPr/>
    </dgm:pt>
    <dgm:pt modelId="{268E93E6-DC19-2A4A-8A2B-AD4EA7801B9E}" type="pres">
      <dgm:prSet presAssocID="{A24C1A35-630C-4554-9057-669598BBB45E}" presName="horz1" presStyleCnt="0"/>
      <dgm:spPr/>
    </dgm:pt>
    <dgm:pt modelId="{A3DE7DD3-E0FE-5349-8A02-7DE9FDCBCC8E}" type="pres">
      <dgm:prSet presAssocID="{A24C1A35-630C-4554-9057-669598BBB45E}" presName="tx1" presStyleLbl="revTx" presStyleIdx="0" presStyleCnt="4"/>
      <dgm:spPr/>
    </dgm:pt>
    <dgm:pt modelId="{D9AD7CD1-DFE6-2246-9809-B6B472BB6243}" type="pres">
      <dgm:prSet presAssocID="{A24C1A35-630C-4554-9057-669598BBB45E}" presName="vert1" presStyleCnt="0"/>
      <dgm:spPr/>
    </dgm:pt>
    <dgm:pt modelId="{98A5EFE0-5C3C-7640-A701-159D6CAC0C83}" type="pres">
      <dgm:prSet presAssocID="{18256A1F-3AD3-4F06-B839-2001E8F99250}" presName="thickLine" presStyleLbl="alignNode1" presStyleIdx="1" presStyleCnt="4"/>
      <dgm:spPr/>
    </dgm:pt>
    <dgm:pt modelId="{5CED4AA5-9A19-6E43-86AA-8664D2C8179B}" type="pres">
      <dgm:prSet presAssocID="{18256A1F-3AD3-4F06-B839-2001E8F99250}" presName="horz1" presStyleCnt="0"/>
      <dgm:spPr/>
    </dgm:pt>
    <dgm:pt modelId="{404FDA5C-F959-BC49-9645-121641F3861E}" type="pres">
      <dgm:prSet presAssocID="{18256A1F-3AD3-4F06-B839-2001E8F99250}" presName="tx1" presStyleLbl="revTx" presStyleIdx="1" presStyleCnt="4"/>
      <dgm:spPr/>
    </dgm:pt>
    <dgm:pt modelId="{2A574D6D-CE82-F54B-8F4A-407BF4D784CD}" type="pres">
      <dgm:prSet presAssocID="{18256A1F-3AD3-4F06-B839-2001E8F99250}" presName="vert1" presStyleCnt="0"/>
      <dgm:spPr/>
    </dgm:pt>
    <dgm:pt modelId="{200C32AD-A1A6-9B49-BF22-629B4C55DB6E}" type="pres">
      <dgm:prSet presAssocID="{99E4F58B-0C8D-4467-9A1A-1AE0461354AA}" presName="thickLine" presStyleLbl="alignNode1" presStyleIdx="2" presStyleCnt="4"/>
      <dgm:spPr/>
    </dgm:pt>
    <dgm:pt modelId="{66655AC8-999E-264F-ACF3-24FB477A6C9E}" type="pres">
      <dgm:prSet presAssocID="{99E4F58B-0C8D-4467-9A1A-1AE0461354AA}" presName="horz1" presStyleCnt="0"/>
      <dgm:spPr/>
    </dgm:pt>
    <dgm:pt modelId="{17CFCCBC-6616-BF47-86B2-5B4D86997350}" type="pres">
      <dgm:prSet presAssocID="{99E4F58B-0C8D-4467-9A1A-1AE0461354AA}" presName="tx1" presStyleLbl="revTx" presStyleIdx="2" presStyleCnt="4"/>
      <dgm:spPr/>
    </dgm:pt>
    <dgm:pt modelId="{3F8D3BAA-73CC-6043-AA48-CD999656F2A6}" type="pres">
      <dgm:prSet presAssocID="{99E4F58B-0C8D-4467-9A1A-1AE0461354AA}" presName="vert1" presStyleCnt="0"/>
      <dgm:spPr/>
    </dgm:pt>
    <dgm:pt modelId="{B2EB631C-B738-594B-BFA6-2F7841EDE151}" type="pres">
      <dgm:prSet presAssocID="{F264CF27-751A-4E68-90D7-4EABA558F9DD}" presName="thickLine" presStyleLbl="alignNode1" presStyleIdx="3" presStyleCnt="4"/>
      <dgm:spPr/>
    </dgm:pt>
    <dgm:pt modelId="{263EFE83-7C73-A24C-967D-452809D169A5}" type="pres">
      <dgm:prSet presAssocID="{F264CF27-751A-4E68-90D7-4EABA558F9DD}" presName="horz1" presStyleCnt="0"/>
      <dgm:spPr/>
    </dgm:pt>
    <dgm:pt modelId="{866D6B52-9889-124C-831E-C529E1163DE4}" type="pres">
      <dgm:prSet presAssocID="{F264CF27-751A-4E68-90D7-4EABA558F9DD}" presName="tx1" presStyleLbl="revTx" presStyleIdx="3" presStyleCnt="4"/>
      <dgm:spPr/>
    </dgm:pt>
    <dgm:pt modelId="{2A551F2A-3E44-7D4B-A49F-5D7D1EC2F710}" type="pres">
      <dgm:prSet presAssocID="{F264CF27-751A-4E68-90D7-4EABA558F9DD}" presName="vert1" presStyleCnt="0"/>
      <dgm:spPr/>
    </dgm:pt>
  </dgm:ptLst>
  <dgm:cxnLst>
    <dgm:cxn modelId="{D5B12848-862C-274B-8220-8B0E966BBF32}" type="presOf" srcId="{F264CF27-751A-4E68-90D7-4EABA558F9DD}" destId="{866D6B52-9889-124C-831E-C529E1163DE4}" srcOrd="0" destOrd="0" presId="urn:microsoft.com/office/officeart/2008/layout/LinedList"/>
    <dgm:cxn modelId="{8400F062-FDDB-634A-A2BC-C831D5192011}" type="presOf" srcId="{B5C675DF-4515-427C-A320-26E864793EFB}" destId="{EABB8E0C-9237-9442-A0BD-B2DFB84EE88A}" srcOrd="0" destOrd="0" presId="urn:microsoft.com/office/officeart/2008/layout/LinedList"/>
    <dgm:cxn modelId="{6A5ABC97-250D-471F-AFBF-F89A904BD7DC}" srcId="{B5C675DF-4515-427C-A320-26E864793EFB}" destId="{F264CF27-751A-4E68-90D7-4EABA558F9DD}" srcOrd="3" destOrd="0" parTransId="{6DD19016-46B4-41FE-8D0C-AE3398B4B95B}" sibTransId="{4A4C66CD-7AD1-4DB3-830B-A8CBDB3ACE70}"/>
    <dgm:cxn modelId="{0811D3A6-AC6C-481E-AE31-CE46BE9F9298}" srcId="{B5C675DF-4515-427C-A320-26E864793EFB}" destId="{18256A1F-3AD3-4F06-B839-2001E8F99250}" srcOrd="1" destOrd="0" parTransId="{BC56378D-F221-431C-A3C2-2EB3F806DA82}" sibTransId="{240412C5-ECD6-41D2-8B3F-3FDE3E4AC0A1}"/>
    <dgm:cxn modelId="{F63E7DC1-385C-CE47-AAD8-F52234877B43}" type="presOf" srcId="{A24C1A35-630C-4554-9057-669598BBB45E}" destId="{A3DE7DD3-E0FE-5349-8A02-7DE9FDCBCC8E}" srcOrd="0" destOrd="0" presId="urn:microsoft.com/office/officeart/2008/layout/LinedList"/>
    <dgm:cxn modelId="{BDF9B9CB-9A7F-484A-A10C-118042B8EC08}" srcId="{B5C675DF-4515-427C-A320-26E864793EFB}" destId="{99E4F58B-0C8D-4467-9A1A-1AE0461354AA}" srcOrd="2" destOrd="0" parTransId="{DC1F9B4E-0AB7-4289-BA9A-2BA085F5187E}" sibTransId="{8C5B2E22-4EBD-49A6-8E16-D4FEB89EBD3A}"/>
    <dgm:cxn modelId="{31B04EDA-A068-5846-B07F-3228640D750A}" type="presOf" srcId="{99E4F58B-0C8D-4467-9A1A-1AE0461354AA}" destId="{17CFCCBC-6616-BF47-86B2-5B4D86997350}" srcOrd="0" destOrd="0" presId="urn:microsoft.com/office/officeart/2008/layout/LinedList"/>
    <dgm:cxn modelId="{9107A4F1-82AD-46CF-9E29-101357600D44}" srcId="{B5C675DF-4515-427C-A320-26E864793EFB}" destId="{A24C1A35-630C-4554-9057-669598BBB45E}" srcOrd="0" destOrd="0" parTransId="{F5EC2C63-B999-48A5-A63B-57A20382E4F5}" sibTransId="{83A185AF-7B71-4A41-9C6D-A8627E3B4F21}"/>
    <dgm:cxn modelId="{AA3C27FB-1AA4-B546-A594-4679CCB88B2B}" type="presOf" srcId="{18256A1F-3AD3-4F06-B839-2001E8F99250}" destId="{404FDA5C-F959-BC49-9645-121641F3861E}" srcOrd="0" destOrd="0" presId="urn:microsoft.com/office/officeart/2008/layout/LinedList"/>
    <dgm:cxn modelId="{1B869021-6A7F-2A45-B06C-201497EE22AF}" type="presParOf" srcId="{EABB8E0C-9237-9442-A0BD-B2DFB84EE88A}" destId="{39FA10E8-C958-5345-B402-66E3B13A0D97}" srcOrd="0" destOrd="0" presId="urn:microsoft.com/office/officeart/2008/layout/LinedList"/>
    <dgm:cxn modelId="{84CED2D4-1CA1-6F46-AF00-74C860F94807}" type="presParOf" srcId="{EABB8E0C-9237-9442-A0BD-B2DFB84EE88A}" destId="{268E93E6-DC19-2A4A-8A2B-AD4EA7801B9E}" srcOrd="1" destOrd="0" presId="urn:microsoft.com/office/officeart/2008/layout/LinedList"/>
    <dgm:cxn modelId="{1A537C66-36AA-FE44-831B-D57767926A6B}" type="presParOf" srcId="{268E93E6-DC19-2A4A-8A2B-AD4EA7801B9E}" destId="{A3DE7DD3-E0FE-5349-8A02-7DE9FDCBCC8E}" srcOrd="0" destOrd="0" presId="urn:microsoft.com/office/officeart/2008/layout/LinedList"/>
    <dgm:cxn modelId="{44F36872-6169-A946-8C02-CF2EE5B2A0E7}" type="presParOf" srcId="{268E93E6-DC19-2A4A-8A2B-AD4EA7801B9E}" destId="{D9AD7CD1-DFE6-2246-9809-B6B472BB6243}" srcOrd="1" destOrd="0" presId="urn:microsoft.com/office/officeart/2008/layout/LinedList"/>
    <dgm:cxn modelId="{819680D0-C94B-7742-8C71-9A9D5DC2CDC4}" type="presParOf" srcId="{EABB8E0C-9237-9442-A0BD-B2DFB84EE88A}" destId="{98A5EFE0-5C3C-7640-A701-159D6CAC0C83}" srcOrd="2" destOrd="0" presId="urn:microsoft.com/office/officeart/2008/layout/LinedList"/>
    <dgm:cxn modelId="{55EE65FB-D37F-1F47-BB6C-81346E27F3CC}" type="presParOf" srcId="{EABB8E0C-9237-9442-A0BD-B2DFB84EE88A}" destId="{5CED4AA5-9A19-6E43-86AA-8664D2C8179B}" srcOrd="3" destOrd="0" presId="urn:microsoft.com/office/officeart/2008/layout/LinedList"/>
    <dgm:cxn modelId="{CE22227E-E93B-D649-9B8E-E8CB821BDFC9}" type="presParOf" srcId="{5CED4AA5-9A19-6E43-86AA-8664D2C8179B}" destId="{404FDA5C-F959-BC49-9645-121641F3861E}" srcOrd="0" destOrd="0" presId="urn:microsoft.com/office/officeart/2008/layout/LinedList"/>
    <dgm:cxn modelId="{6FEBCB91-C654-9C4D-9846-8581876CA130}" type="presParOf" srcId="{5CED4AA5-9A19-6E43-86AA-8664D2C8179B}" destId="{2A574D6D-CE82-F54B-8F4A-407BF4D784CD}" srcOrd="1" destOrd="0" presId="urn:microsoft.com/office/officeart/2008/layout/LinedList"/>
    <dgm:cxn modelId="{5484BB42-C5F0-CE42-8DEE-305D89B89440}" type="presParOf" srcId="{EABB8E0C-9237-9442-A0BD-B2DFB84EE88A}" destId="{200C32AD-A1A6-9B49-BF22-629B4C55DB6E}" srcOrd="4" destOrd="0" presId="urn:microsoft.com/office/officeart/2008/layout/LinedList"/>
    <dgm:cxn modelId="{CE61D488-0940-C849-A6BE-FA3914E488B7}" type="presParOf" srcId="{EABB8E0C-9237-9442-A0BD-B2DFB84EE88A}" destId="{66655AC8-999E-264F-ACF3-24FB477A6C9E}" srcOrd="5" destOrd="0" presId="urn:microsoft.com/office/officeart/2008/layout/LinedList"/>
    <dgm:cxn modelId="{62C19B36-15E0-8E45-BADD-8AD711FC6EB5}" type="presParOf" srcId="{66655AC8-999E-264F-ACF3-24FB477A6C9E}" destId="{17CFCCBC-6616-BF47-86B2-5B4D86997350}" srcOrd="0" destOrd="0" presId="urn:microsoft.com/office/officeart/2008/layout/LinedList"/>
    <dgm:cxn modelId="{420ADE18-1600-644A-B3C3-A14423AC7F84}" type="presParOf" srcId="{66655AC8-999E-264F-ACF3-24FB477A6C9E}" destId="{3F8D3BAA-73CC-6043-AA48-CD999656F2A6}" srcOrd="1" destOrd="0" presId="urn:microsoft.com/office/officeart/2008/layout/LinedList"/>
    <dgm:cxn modelId="{49766BA3-ADF4-764A-AC35-5F2CAA4B7E68}" type="presParOf" srcId="{EABB8E0C-9237-9442-A0BD-B2DFB84EE88A}" destId="{B2EB631C-B738-594B-BFA6-2F7841EDE151}" srcOrd="6" destOrd="0" presId="urn:microsoft.com/office/officeart/2008/layout/LinedList"/>
    <dgm:cxn modelId="{EA5CA6CB-56C7-8E4B-A1D5-6E8DBDDDD821}" type="presParOf" srcId="{EABB8E0C-9237-9442-A0BD-B2DFB84EE88A}" destId="{263EFE83-7C73-A24C-967D-452809D169A5}" srcOrd="7" destOrd="0" presId="urn:microsoft.com/office/officeart/2008/layout/LinedList"/>
    <dgm:cxn modelId="{BEFE4F26-39B3-934C-BAF4-BE49BCEBEE32}" type="presParOf" srcId="{263EFE83-7C73-A24C-967D-452809D169A5}" destId="{866D6B52-9889-124C-831E-C529E1163DE4}" srcOrd="0" destOrd="0" presId="urn:microsoft.com/office/officeart/2008/layout/LinedList"/>
    <dgm:cxn modelId="{06AC069A-A3C7-4740-84FC-69A5D9A951C0}" type="presParOf" srcId="{263EFE83-7C73-A24C-967D-452809D169A5}" destId="{2A551F2A-3E44-7D4B-A49F-5D7D1EC2F71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352CC0-8681-431A-9588-BC7D7777F4C6}">
      <dsp:nvSpPr>
        <dsp:cNvPr id="0" name=""/>
        <dsp:cNvSpPr/>
      </dsp:nvSpPr>
      <dsp:spPr>
        <a:xfrm>
          <a:off x="0" y="437"/>
          <a:ext cx="9601200" cy="102300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4AD273-D9F1-44A6-887C-44BC1E17BBF1}">
      <dsp:nvSpPr>
        <dsp:cNvPr id="0" name=""/>
        <dsp:cNvSpPr/>
      </dsp:nvSpPr>
      <dsp:spPr>
        <a:xfrm>
          <a:off x="309459" y="230613"/>
          <a:ext cx="562654" cy="562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7F0C04-3303-4BBA-9ECC-77368BF6B5A9}">
      <dsp:nvSpPr>
        <dsp:cNvPr id="0" name=""/>
        <dsp:cNvSpPr/>
      </dsp:nvSpPr>
      <dsp:spPr>
        <a:xfrm>
          <a:off x="1181573" y="437"/>
          <a:ext cx="8419626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 dirty="0"/>
            <a:t>1) Study was conducted in 2017 </a:t>
          </a:r>
          <a:endParaRPr lang="en-US" sz="2500" kern="1200" dirty="0"/>
        </a:p>
      </dsp:txBody>
      <dsp:txXfrm>
        <a:off x="1181573" y="437"/>
        <a:ext cx="8419626" cy="1023007"/>
      </dsp:txXfrm>
    </dsp:sp>
    <dsp:sp modelId="{38B7A413-B786-4C3F-9A6C-5C7BDA065664}">
      <dsp:nvSpPr>
        <dsp:cNvPr id="0" name=""/>
        <dsp:cNvSpPr/>
      </dsp:nvSpPr>
      <dsp:spPr>
        <a:xfrm>
          <a:off x="0" y="1279196"/>
          <a:ext cx="9601200" cy="102300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9C7488-FAC9-4DC3-9847-99530BE49BDC}">
      <dsp:nvSpPr>
        <dsp:cNvPr id="0" name=""/>
        <dsp:cNvSpPr/>
      </dsp:nvSpPr>
      <dsp:spPr>
        <a:xfrm>
          <a:off x="309459" y="1509372"/>
          <a:ext cx="562654" cy="562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4ECE75-14AE-4A69-AB76-AA0A57EE65A8}">
      <dsp:nvSpPr>
        <dsp:cNvPr id="0" name=""/>
        <dsp:cNvSpPr/>
      </dsp:nvSpPr>
      <dsp:spPr>
        <a:xfrm>
          <a:off x="1181573" y="1279196"/>
          <a:ext cx="8419626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 dirty="0"/>
            <a:t>2) Hubris</a:t>
          </a:r>
          <a:endParaRPr lang="en-US" sz="2500" kern="1200" dirty="0"/>
        </a:p>
      </dsp:txBody>
      <dsp:txXfrm>
        <a:off x="1181573" y="1279196"/>
        <a:ext cx="8419626" cy="1023007"/>
      </dsp:txXfrm>
    </dsp:sp>
    <dsp:sp modelId="{236340B0-DD95-4FE4-AE61-58729FAD68A3}">
      <dsp:nvSpPr>
        <dsp:cNvPr id="0" name=""/>
        <dsp:cNvSpPr/>
      </dsp:nvSpPr>
      <dsp:spPr>
        <a:xfrm>
          <a:off x="0" y="2557955"/>
          <a:ext cx="9601200" cy="102300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E772BB-3D4B-4ADE-A7C1-817FC1BFBBB8}">
      <dsp:nvSpPr>
        <dsp:cNvPr id="0" name=""/>
        <dsp:cNvSpPr/>
      </dsp:nvSpPr>
      <dsp:spPr>
        <a:xfrm>
          <a:off x="309459" y="2788132"/>
          <a:ext cx="562654" cy="562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C45D35-A05E-4B61-91C8-A810D0E05314}">
      <dsp:nvSpPr>
        <dsp:cNvPr id="0" name=""/>
        <dsp:cNvSpPr/>
      </dsp:nvSpPr>
      <dsp:spPr>
        <a:xfrm>
          <a:off x="1181573" y="2557955"/>
          <a:ext cx="8419626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/>
            <a:t>3) Difference-in-Difference</a:t>
          </a:r>
          <a:endParaRPr lang="en-US" sz="2500" kern="1200"/>
        </a:p>
      </dsp:txBody>
      <dsp:txXfrm>
        <a:off x="1181573" y="2557955"/>
        <a:ext cx="8419626" cy="10230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DCBEDF-7FDA-7546-81B6-E05A16C61AB1}">
      <dsp:nvSpPr>
        <dsp:cNvPr id="0" name=""/>
        <dsp:cNvSpPr/>
      </dsp:nvSpPr>
      <dsp:spPr>
        <a:xfrm>
          <a:off x="46" y="45332"/>
          <a:ext cx="4486498" cy="720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/>
            <a:t>Means</a:t>
          </a:r>
          <a:endParaRPr lang="en-US" sz="2500" kern="1200"/>
        </a:p>
      </dsp:txBody>
      <dsp:txXfrm>
        <a:off x="46" y="45332"/>
        <a:ext cx="4486498" cy="720000"/>
      </dsp:txXfrm>
    </dsp:sp>
    <dsp:sp modelId="{06E06FC5-F020-0044-B2AE-E1716FCD33E9}">
      <dsp:nvSpPr>
        <dsp:cNvPr id="0" name=""/>
        <dsp:cNvSpPr/>
      </dsp:nvSpPr>
      <dsp:spPr>
        <a:xfrm>
          <a:off x="46" y="765332"/>
          <a:ext cx="4486498" cy="277073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i="0" kern="1200" baseline="0" dirty="0"/>
            <a:t>Riot as a positive shock for public school funding -&gt; weighted mean positive 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i="0" kern="1200" baseline="0" dirty="0"/>
            <a:t>Riot as negative shock for public school funding -&gt; weighted mean negative</a:t>
          </a:r>
          <a:endParaRPr lang="en-US" sz="2500" kern="1200" dirty="0"/>
        </a:p>
      </dsp:txBody>
      <dsp:txXfrm>
        <a:off x="46" y="765332"/>
        <a:ext cx="4486498" cy="2770734"/>
      </dsp:txXfrm>
    </dsp:sp>
    <dsp:sp modelId="{13509E64-1578-1E45-9CFA-F177C587D758}">
      <dsp:nvSpPr>
        <dsp:cNvPr id="0" name=""/>
        <dsp:cNvSpPr/>
      </dsp:nvSpPr>
      <dsp:spPr>
        <a:xfrm>
          <a:off x="5114654" y="45332"/>
          <a:ext cx="4486498" cy="720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/>
            <a:t>Findings</a:t>
          </a:r>
          <a:endParaRPr lang="en-US" sz="2500" kern="1200"/>
        </a:p>
      </dsp:txBody>
      <dsp:txXfrm>
        <a:off x="5114654" y="45332"/>
        <a:ext cx="4486498" cy="720000"/>
      </dsp:txXfrm>
    </dsp:sp>
    <dsp:sp modelId="{2D4A8DBC-9313-BA45-B8E1-A1DD77899759}">
      <dsp:nvSpPr>
        <dsp:cNvPr id="0" name=""/>
        <dsp:cNvSpPr/>
      </dsp:nvSpPr>
      <dsp:spPr>
        <a:xfrm>
          <a:off x="5114654" y="765332"/>
          <a:ext cx="4486498" cy="2770734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i="0" kern="1200" baseline="0" dirty="0" err="1"/>
            <a:t>EdDiffi</a:t>
          </a:r>
          <a:r>
            <a:rPr lang="en-US" sz="2500" i="0" kern="1200" baseline="0" dirty="0"/>
            <a:t> weighted mean of 0.049 (95% confidence interval: [0.037, 0.061]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i="0" kern="1200" baseline="0"/>
            <a:t>Whites (0.028, CI: [0.018, 0.039]) 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i="0" kern="1200" baseline="0"/>
            <a:t>African Americans (0.073, CI:[0.066, 0.081])</a:t>
          </a:r>
          <a:r>
            <a:rPr lang="en-IE" sz="2500" i="0" kern="1200" baseline="0"/>
            <a:t> </a:t>
          </a:r>
          <a:endParaRPr lang="en-US" sz="2500" kern="1200"/>
        </a:p>
      </dsp:txBody>
      <dsp:txXfrm>
        <a:off x="5114654" y="765332"/>
        <a:ext cx="4486498" cy="27707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FA10E8-C958-5345-B402-66E3B13A0D97}">
      <dsp:nvSpPr>
        <dsp:cNvPr id="0" name=""/>
        <dsp:cNvSpPr/>
      </dsp:nvSpPr>
      <dsp:spPr>
        <a:xfrm>
          <a:off x="0" y="0"/>
          <a:ext cx="650630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DE7DD3-E0FE-5349-8A02-7DE9FDCBCC8E}">
      <dsp:nvSpPr>
        <dsp:cNvPr id="0" name=""/>
        <dsp:cNvSpPr/>
      </dsp:nvSpPr>
      <dsp:spPr>
        <a:xfrm>
          <a:off x="0" y="0"/>
          <a:ext cx="6506304" cy="139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>
              <a:latin typeface="Consolas" panose="020B0609020204030204" pitchFamily="49" charset="0"/>
              <a:cs typeface="Consolas" panose="020B0609020204030204" pitchFamily="49" charset="0"/>
            </a:rPr>
            <a:t>whiteed</a:t>
          </a:r>
          <a:r>
            <a:rPr lang="en-US" sz="3000" kern="1200" dirty="0">
              <a:latin typeface="Consolas" panose="020B0609020204030204" pitchFamily="49" charset="0"/>
              <a:cs typeface="Consolas" panose="020B0609020204030204" pitchFamily="49" charset="0"/>
            </a:rPr>
            <a:t> &lt;- </a:t>
          </a:r>
          <a:r>
            <a:rPr lang="en-US" sz="3000" kern="1200" dirty="0" err="1">
              <a:latin typeface="Consolas" panose="020B0609020204030204" pitchFamily="49" charset="0"/>
              <a:cs typeface="Consolas" panose="020B0609020204030204" pitchFamily="49" charset="0"/>
            </a:rPr>
            <a:t>lm</a:t>
          </a:r>
          <a:r>
            <a:rPr lang="en-US" sz="3000" kern="1200" dirty="0">
              <a:latin typeface="Consolas" panose="020B0609020204030204" pitchFamily="49" charset="0"/>
              <a:cs typeface="Consolas" panose="020B0609020204030204" pitchFamily="49" charset="0"/>
            </a:rPr>
            <a:t>(</a:t>
          </a:r>
          <a:r>
            <a:rPr lang="en-US" sz="3000" kern="1200" dirty="0" err="1">
              <a:latin typeface="Consolas" panose="020B0609020204030204" pitchFamily="49" charset="0"/>
              <a:cs typeface="Consolas" panose="020B0609020204030204" pitchFamily="49" charset="0"/>
            </a:rPr>
            <a:t>out$edu_dif~out$whitepct</a:t>
          </a:r>
          <a:r>
            <a:rPr lang="en-US" sz="3000" kern="1200" dirty="0">
              <a:latin typeface="Consolas" panose="020B0609020204030204" pitchFamily="49" charset="0"/>
              <a:cs typeface="Consolas" panose="020B0609020204030204" pitchFamily="49" charset="0"/>
            </a:rPr>
            <a:t>)</a:t>
          </a:r>
        </a:p>
      </dsp:txBody>
      <dsp:txXfrm>
        <a:off x="0" y="0"/>
        <a:ext cx="6506304" cy="1394460"/>
      </dsp:txXfrm>
    </dsp:sp>
    <dsp:sp modelId="{98A5EFE0-5C3C-7640-A701-159D6CAC0C83}">
      <dsp:nvSpPr>
        <dsp:cNvPr id="0" name=""/>
        <dsp:cNvSpPr/>
      </dsp:nvSpPr>
      <dsp:spPr>
        <a:xfrm>
          <a:off x="0" y="1394460"/>
          <a:ext cx="6506304" cy="0"/>
        </a:xfrm>
        <a:prstGeom prst="line">
          <a:avLst/>
        </a:prstGeom>
        <a:solidFill>
          <a:schemeClr val="accent2">
            <a:hueOff val="-55218"/>
            <a:satOff val="-18112"/>
            <a:lumOff val="-6601"/>
            <a:alphaOff val="0"/>
          </a:schemeClr>
        </a:solidFill>
        <a:ln w="34925" cap="flat" cmpd="sng" algn="in">
          <a:solidFill>
            <a:schemeClr val="accent2">
              <a:hueOff val="-55218"/>
              <a:satOff val="-18112"/>
              <a:lumOff val="-660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4FDA5C-F959-BC49-9645-121641F3861E}">
      <dsp:nvSpPr>
        <dsp:cNvPr id="0" name=""/>
        <dsp:cNvSpPr/>
      </dsp:nvSpPr>
      <dsp:spPr>
        <a:xfrm>
          <a:off x="0" y="1394460"/>
          <a:ext cx="6506304" cy="139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i="1" kern="1200" dirty="0"/>
            <a:t>- Effect of % white pop in a precinct on education difference</a:t>
          </a:r>
          <a:endParaRPr lang="en-US" sz="3000" kern="1200" dirty="0"/>
        </a:p>
      </dsp:txBody>
      <dsp:txXfrm>
        <a:off x="0" y="1394460"/>
        <a:ext cx="6506304" cy="1394460"/>
      </dsp:txXfrm>
    </dsp:sp>
    <dsp:sp modelId="{200C32AD-A1A6-9B49-BF22-629B4C55DB6E}">
      <dsp:nvSpPr>
        <dsp:cNvPr id="0" name=""/>
        <dsp:cNvSpPr/>
      </dsp:nvSpPr>
      <dsp:spPr>
        <a:xfrm>
          <a:off x="0" y="2788920"/>
          <a:ext cx="6506304" cy="0"/>
        </a:xfrm>
        <a:prstGeom prst="line">
          <a:avLst/>
        </a:prstGeom>
        <a:solidFill>
          <a:schemeClr val="accent2">
            <a:hueOff val="-110436"/>
            <a:satOff val="-36223"/>
            <a:lumOff val="-13202"/>
            <a:alphaOff val="0"/>
          </a:schemeClr>
        </a:solidFill>
        <a:ln w="34925" cap="flat" cmpd="sng" algn="in">
          <a:solidFill>
            <a:schemeClr val="accent2">
              <a:hueOff val="-110436"/>
              <a:satOff val="-36223"/>
              <a:lumOff val="-132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CFCCBC-6616-BF47-86B2-5B4D86997350}">
      <dsp:nvSpPr>
        <dsp:cNvPr id="0" name=""/>
        <dsp:cNvSpPr/>
      </dsp:nvSpPr>
      <dsp:spPr>
        <a:xfrm>
          <a:off x="0" y="2788920"/>
          <a:ext cx="6506304" cy="139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Consolas" panose="020B0609020204030204" pitchFamily="49" charset="0"/>
              <a:cs typeface="Consolas" panose="020B0609020204030204" pitchFamily="49" charset="0"/>
            </a:rPr>
            <a:t>blacked &lt;- </a:t>
          </a:r>
          <a:r>
            <a:rPr lang="en-US" sz="3000" kern="1200" dirty="0" err="1">
              <a:latin typeface="Consolas" panose="020B0609020204030204" pitchFamily="49" charset="0"/>
              <a:cs typeface="Consolas" panose="020B0609020204030204" pitchFamily="49" charset="0"/>
            </a:rPr>
            <a:t>lm</a:t>
          </a:r>
          <a:r>
            <a:rPr lang="en-US" sz="3000" kern="1200" dirty="0">
              <a:latin typeface="Consolas" panose="020B0609020204030204" pitchFamily="49" charset="0"/>
              <a:cs typeface="Consolas" panose="020B0609020204030204" pitchFamily="49" charset="0"/>
            </a:rPr>
            <a:t>(</a:t>
          </a:r>
          <a:r>
            <a:rPr lang="en-US" sz="3000" kern="1200" dirty="0" err="1">
              <a:latin typeface="Consolas" panose="020B0609020204030204" pitchFamily="49" charset="0"/>
              <a:cs typeface="Consolas" panose="020B0609020204030204" pitchFamily="49" charset="0"/>
            </a:rPr>
            <a:t>out$edu_dif~out$blackpct</a:t>
          </a:r>
          <a:r>
            <a:rPr lang="en-US" sz="3000" kern="1200" dirty="0">
              <a:latin typeface="Consolas" panose="020B0609020204030204" pitchFamily="49" charset="0"/>
              <a:cs typeface="Consolas" panose="020B0609020204030204" pitchFamily="49" charset="0"/>
            </a:rPr>
            <a:t>)</a:t>
          </a:r>
        </a:p>
      </dsp:txBody>
      <dsp:txXfrm>
        <a:off x="0" y="2788920"/>
        <a:ext cx="6506304" cy="1394460"/>
      </dsp:txXfrm>
    </dsp:sp>
    <dsp:sp modelId="{B2EB631C-B738-594B-BFA6-2F7841EDE151}">
      <dsp:nvSpPr>
        <dsp:cNvPr id="0" name=""/>
        <dsp:cNvSpPr/>
      </dsp:nvSpPr>
      <dsp:spPr>
        <a:xfrm>
          <a:off x="0" y="4183380"/>
          <a:ext cx="6506304" cy="0"/>
        </a:xfrm>
        <a:prstGeom prst="line">
          <a:avLst/>
        </a:prstGeom>
        <a:solidFill>
          <a:schemeClr val="accent2">
            <a:hueOff val="-165654"/>
            <a:satOff val="-54335"/>
            <a:lumOff val="-19803"/>
            <a:alphaOff val="0"/>
          </a:schemeClr>
        </a:solidFill>
        <a:ln w="34925" cap="flat" cmpd="sng" algn="in">
          <a:solidFill>
            <a:schemeClr val="accent2">
              <a:hueOff val="-165654"/>
              <a:satOff val="-54335"/>
              <a:lumOff val="-198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D6B52-9889-124C-831E-C529E1163DE4}">
      <dsp:nvSpPr>
        <dsp:cNvPr id="0" name=""/>
        <dsp:cNvSpPr/>
      </dsp:nvSpPr>
      <dsp:spPr>
        <a:xfrm>
          <a:off x="0" y="4183380"/>
          <a:ext cx="6506304" cy="139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i="1" kern="1200" dirty="0"/>
            <a:t>- Effect of % black pop in a precinct on education difference</a:t>
          </a:r>
          <a:endParaRPr lang="en-US" sz="3000" kern="1200" dirty="0"/>
        </a:p>
      </dsp:txBody>
      <dsp:txXfrm>
        <a:off x="0" y="4183380"/>
        <a:ext cx="6506304" cy="13944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4/11/22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B10BC-75E6-3544-87BD-41346BA596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000" dirty="0"/>
              <a:t>Replication: </a:t>
            </a:r>
            <a:r>
              <a:rPr lang="en-IE" sz="5000" dirty="0"/>
              <a:t>Can Violent Protest Change Local Policy Support? </a:t>
            </a:r>
            <a:endParaRPr lang="en-US" sz="5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BDE0FD-9D66-594D-BE36-8D3CFD9A97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E" dirty="0"/>
              <a:t>ENOS, R., KAUFMAN, A., &amp; SANDS, M. (2019). Can Violent Protest Change Local Policy Support? Evidence from the Aftermath of the 1992 Los Angeles Riot. </a:t>
            </a:r>
            <a:r>
              <a:rPr lang="en-IE" i="1" dirty="0"/>
              <a:t>American Political Science Review,</a:t>
            </a:r>
            <a:r>
              <a:rPr lang="en-IE" dirty="0"/>
              <a:t> </a:t>
            </a:r>
            <a:r>
              <a:rPr lang="en-IE" i="1" dirty="0"/>
              <a:t>113</a:t>
            </a:r>
            <a:r>
              <a:rPr lang="en-IE" dirty="0"/>
              <a:t>(4), 1012-1028. doi:10.1017/S0003055419000340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719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CB0E0D-AC1B-4E83-84EA-237BFA206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6DCB3B1-E1A7-4510-831B-77C8EFF56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10132A3B-10CF-4EEB-BA1F-A63D2ED61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014E52ED-3C51-46E6-BE4B-14FFAB2C3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A8EF40-D3DD-A94B-9901-4B6DF249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521" y="1480930"/>
            <a:ext cx="5751537" cy="38485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cap="all" dirty="0"/>
              <a:t>RACE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CDCCA-331D-744A-8D48-CBAAFDD77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9870" y="1480929"/>
            <a:ext cx="2593610" cy="38485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300" dirty="0"/>
              <a:t>My findings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16DDC6-8F07-46CC-8751-E5C9346B2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4964" y="2388358"/>
            <a:ext cx="0" cy="1856096"/>
          </a:xfrm>
          <a:prstGeom prst="line">
            <a:avLst/>
          </a:prstGeom>
          <a:ln w="254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25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F90CED2-72DA-49F5-8068-294F7EEF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B640ED-963D-F847-ADE1-5988DE4FDFEA}"/>
              </a:ext>
            </a:extLst>
          </p:cNvPr>
          <p:cNvSpPr txBox="1"/>
          <p:nvPr/>
        </p:nvSpPr>
        <p:spPr>
          <a:xfrm>
            <a:off x="640080" y="639704"/>
            <a:ext cx="3299579" cy="5577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Regressions:</a:t>
            </a:r>
          </a:p>
          <a:p>
            <a:pPr algn="ctr"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Race</a:t>
            </a:r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88240F67-34B3-A9C7-9B8D-1B51EE316F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1820281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35432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5B5457-463D-0642-AF1D-BA8D76BDFD37}"/>
              </a:ext>
            </a:extLst>
          </p:cNvPr>
          <p:cNvSpPr txBox="1"/>
          <p:nvPr/>
        </p:nvSpPr>
        <p:spPr>
          <a:xfrm>
            <a:off x="1227734" y="3548153"/>
            <a:ext cx="3282694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dirty="0">
                <a:solidFill>
                  <a:schemeClr val="tx2"/>
                </a:solidFill>
              </a:rPr>
              <a:t> For every 1% increase in black population in a precinct, support for education increases on average by 0.05, holding all other variables constant.</a:t>
            </a: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" descr="Chart, scatter chart&#10;&#10;Description automatically generated">
            <a:extLst>
              <a:ext uri="{FF2B5EF4-FFF2-40B4-BE49-F238E27FC236}">
                <a16:creationId xmlns:a16="http://schemas.microsoft.com/office/drawing/2014/main" id="{9B37D077-B9EE-0341-B4F6-4F3E450167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5031467" y="662155"/>
            <a:ext cx="6517065" cy="5213649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9818F0-B7D1-6448-8D73-E5D894EEAACA}"/>
              </a:ext>
            </a:extLst>
          </p:cNvPr>
          <p:cNvSpPr txBox="1"/>
          <p:nvPr/>
        </p:nvSpPr>
        <p:spPr>
          <a:xfrm>
            <a:off x="990115" y="1008518"/>
            <a:ext cx="36234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Black % Per Precinct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C7B354B-E0F7-BC49-8BC7-F4B352B31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203934"/>
              </p:ext>
            </p:extLst>
          </p:nvPr>
        </p:nvGraphicFramePr>
        <p:xfrm>
          <a:off x="706695" y="2189574"/>
          <a:ext cx="4324772" cy="816862"/>
        </p:xfrm>
        <a:graphic>
          <a:graphicData uri="http://schemas.openxmlformats.org/drawingml/2006/table">
            <a:tbl>
              <a:tblPr firstRow="1" bandRow="1" bandCol="1">
                <a:tableStyleId>{5C22544A-7EE6-4342-B048-85BDC9FD1C3A}</a:tableStyleId>
              </a:tblPr>
              <a:tblGrid>
                <a:gridCol w="1081193">
                  <a:extLst>
                    <a:ext uri="{9D8B030D-6E8A-4147-A177-3AD203B41FA5}">
                      <a16:colId xmlns:a16="http://schemas.microsoft.com/office/drawing/2014/main" val="2483353980"/>
                    </a:ext>
                  </a:extLst>
                </a:gridCol>
                <a:gridCol w="1081193">
                  <a:extLst>
                    <a:ext uri="{9D8B030D-6E8A-4147-A177-3AD203B41FA5}">
                      <a16:colId xmlns:a16="http://schemas.microsoft.com/office/drawing/2014/main" val="2193549767"/>
                    </a:ext>
                  </a:extLst>
                </a:gridCol>
                <a:gridCol w="1081193">
                  <a:extLst>
                    <a:ext uri="{9D8B030D-6E8A-4147-A177-3AD203B41FA5}">
                      <a16:colId xmlns:a16="http://schemas.microsoft.com/office/drawing/2014/main" val="1369384453"/>
                    </a:ext>
                  </a:extLst>
                </a:gridCol>
                <a:gridCol w="1081193">
                  <a:extLst>
                    <a:ext uri="{9D8B030D-6E8A-4147-A177-3AD203B41FA5}">
                      <a16:colId xmlns:a16="http://schemas.microsoft.com/office/drawing/2014/main" val="3467002898"/>
                    </a:ext>
                  </a:extLst>
                </a:gridCol>
              </a:tblGrid>
              <a:tr h="408431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</a:rPr>
                        <a:t>Characteristic</a:t>
                      </a:r>
                      <a:endParaRPr lang="en-I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</a:rPr>
                        <a:t>Beta</a:t>
                      </a:r>
                      <a:endParaRPr lang="en-I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</a:rPr>
                        <a:t>95% CI</a:t>
                      </a:r>
                      <a:endParaRPr lang="en-I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</a:rPr>
                        <a:t>p-value</a:t>
                      </a:r>
                      <a:endParaRPr lang="en-I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993794991"/>
                  </a:ext>
                </a:extLst>
              </a:tr>
              <a:tr h="408431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</a:rPr>
                        <a:t>out$whitepct</a:t>
                      </a:r>
                      <a:endParaRPr lang="en-I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</a:rPr>
                        <a:t>-0.04</a:t>
                      </a:r>
                      <a:endParaRPr lang="en-I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</a:rPr>
                        <a:t>-0.05, -0.04</a:t>
                      </a:r>
                      <a:endParaRPr lang="en-I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</a:rPr>
                        <a:t>&lt;0.001</a:t>
                      </a:r>
                      <a:endParaRPr lang="en-I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099500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C2DA726D-C400-E040-8755-714B9541D5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727558"/>
              </p:ext>
            </p:extLst>
          </p:nvPr>
        </p:nvGraphicFramePr>
        <p:xfrm>
          <a:off x="706694" y="2189573"/>
          <a:ext cx="4324772" cy="1120274"/>
        </p:xfrm>
        <a:graphic>
          <a:graphicData uri="http://schemas.openxmlformats.org/drawingml/2006/table">
            <a:tbl>
              <a:tblPr firstRow="1" bandRow="1" bandCol="1">
                <a:tableStyleId>{5C22544A-7EE6-4342-B048-85BDC9FD1C3A}</a:tableStyleId>
              </a:tblPr>
              <a:tblGrid>
                <a:gridCol w="1081193">
                  <a:extLst>
                    <a:ext uri="{9D8B030D-6E8A-4147-A177-3AD203B41FA5}">
                      <a16:colId xmlns:a16="http://schemas.microsoft.com/office/drawing/2014/main" val="3225288470"/>
                    </a:ext>
                  </a:extLst>
                </a:gridCol>
                <a:gridCol w="1081193">
                  <a:extLst>
                    <a:ext uri="{9D8B030D-6E8A-4147-A177-3AD203B41FA5}">
                      <a16:colId xmlns:a16="http://schemas.microsoft.com/office/drawing/2014/main" val="3641916362"/>
                    </a:ext>
                  </a:extLst>
                </a:gridCol>
                <a:gridCol w="1081193">
                  <a:extLst>
                    <a:ext uri="{9D8B030D-6E8A-4147-A177-3AD203B41FA5}">
                      <a16:colId xmlns:a16="http://schemas.microsoft.com/office/drawing/2014/main" val="810854416"/>
                    </a:ext>
                  </a:extLst>
                </a:gridCol>
                <a:gridCol w="1081193">
                  <a:extLst>
                    <a:ext uri="{9D8B030D-6E8A-4147-A177-3AD203B41FA5}">
                      <a16:colId xmlns:a16="http://schemas.microsoft.com/office/drawing/2014/main" val="155635071"/>
                    </a:ext>
                  </a:extLst>
                </a:gridCol>
              </a:tblGrid>
              <a:tr h="560137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</a:rPr>
                        <a:t>Characteristic</a:t>
                      </a:r>
                      <a:endParaRPr lang="en-I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</a:rPr>
                        <a:t>Beta</a:t>
                      </a:r>
                      <a:endParaRPr lang="en-I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</a:rPr>
                        <a:t>95% CI</a:t>
                      </a:r>
                      <a:endParaRPr lang="en-I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</a:rPr>
                        <a:t>p-value</a:t>
                      </a:r>
                      <a:endParaRPr lang="en-I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807313256"/>
                  </a:ext>
                </a:extLst>
              </a:tr>
              <a:tr h="560137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</a:rPr>
                        <a:t>out$blackpct</a:t>
                      </a:r>
                      <a:endParaRPr lang="en-I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</a:rPr>
                        <a:t>0.05</a:t>
                      </a:r>
                      <a:endParaRPr lang="en-I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</a:rPr>
                        <a:t>0.04, 0.06</a:t>
                      </a:r>
                      <a:endParaRPr lang="en-I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</a:rPr>
                        <a:t>&lt;0.001</a:t>
                      </a:r>
                      <a:endParaRPr lang="en-I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870980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2641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6D8D23-B60C-224A-ABB4-87D48A700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6CC5DD-C0BF-0D49-A64E-DF0503E81D8E}"/>
              </a:ext>
            </a:extLst>
          </p:cNvPr>
          <p:cNvSpPr txBox="1"/>
          <p:nvPr/>
        </p:nvSpPr>
        <p:spPr>
          <a:xfrm>
            <a:off x="1227734" y="3548153"/>
            <a:ext cx="3282694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dirty="0">
                <a:solidFill>
                  <a:schemeClr val="tx2"/>
                </a:solidFill>
              </a:rPr>
              <a:t> For every 1% increase in black population in a precinct, support for education increases on average by 0.05, holding all other variables constant.</a:t>
            </a: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C87EBB-873B-5E4B-9EE0-E9E4947C5CBB}"/>
              </a:ext>
            </a:extLst>
          </p:cNvPr>
          <p:cNvSpPr txBox="1"/>
          <p:nvPr/>
        </p:nvSpPr>
        <p:spPr>
          <a:xfrm>
            <a:off x="990115" y="1008518"/>
            <a:ext cx="36234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White % Per Precinct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7E49A30-41B3-AD40-8E14-E2DD1915D6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808231"/>
              </p:ext>
            </p:extLst>
          </p:nvPr>
        </p:nvGraphicFramePr>
        <p:xfrm>
          <a:off x="706695" y="2169069"/>
          <a:ext cx="4324772" cy="1140778"/>
        </p:xfrm>
        <a:graphic>
          <a:graphicData uri="http://schemas.openxmlformats.org/drawingml/2006/table">
            <a:tbl>
              <a:tblPr firstRow="1" bandRow="1" bandCol="1">
                <a:tableStyleId>{5C22544A-7EE6-4342-B048-85BDC9FD1C3A}</a:tableStyleId>
              </a:tblPr>
              <a:tblGrid>
                <a:gridCol w="1081193">
                  <a:extLst>
                    <a:ext uri="{9D8B030D-6E8A-4147-A177-3AD203B41FA5}">
                      <a16:colId xmlns:a16="http://schemas.microsoft.com/office/drawing/2014/main" val="2583662168"/>
                    </a:ext>
                  </a:extLst>
                </a:gridCol>
                <a:gridCol w="1081193">
                  <a:extLst>
                    <a:ext uri="{9D8B030D-6E8A-4147-A177-3AD203B41FA5}">
                      <a16:colId xmlns:a16="http://schemas.microsoft.com/office/drawing/2014/main" val="26838562"/>
                    </a:ext>
                  </a:extLst>
                </a:gridCol>
                <a:gridCol w="1081193">
                  <a:extLst>
                    <a:ext uri="{9D8B030D-6E8A-4147-A177-3AD203B41FA5}">
                      <a16:colId xmlns:a16="http://schemas.microsoft.com/office/drawing/2014/main" val="607825328"/>
                    </a:ext>
                  </a:extLst>
                </a:gridCol>
                <a:gridCol w="1081193">
                  <a:extLst>
                    <a:ext uri="{9D8B030D-6E8A-4147-A177-3AD203B41FA5}">
                      <a16:colId xmlns:a16="http://schemas.microsoft.com/office/drawing/2014/main" val="3094172826"/>
                    </a:ext>
                  </a:extLst>
                </a:gridCol>
              </a:tblGrid>
              <a:tr h="570389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</a:rPr>
                        <a:t>Characteristic</a:t>
                      </a:r>
                      <a:endParaRPr lang="en-I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</a:rPr>
                        <a:t>Beta</a:t>
                      </a:r>
                      <a:endParaRPr lang="en-I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</a:rPr>
                        <a:t>95% CI</a:t>
                      </a:r>
                      <a:endParaRPr lang="en-I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</a:rPr>
                        <a:t>p-value</a:t>
                      </a:r>
                      <a:endParaRPr lang="en-I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170719377"/>
                  </a:ext>
                </a:extLst>
              </a:tr>
              <a:tr h="570389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</a:rPr>
                        <a:t>out$whitepct</a:t>
                      </a:r>
                      <a:endParaRPr lang="en-I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</a:rPr>
                        <a:t>-0.04</a:t>
                      </a:r>
                      <a:endParaRPr lang="en-I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</a:rPr>
                        <a:t>-0.05, -0.04</a:t>
                      </a:r>
                      <a:endParaRPr lang="en-I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</a:rPr>
                        <a:t>&lt;0.001</a:t>
                      </a:r>
                      <a:endParaRPr lang="en-I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9244485"/>
                  </a:ext>
                </a:extLst>
              </a:tr>
            </a:tbl>
          </a:graphicData>
        </a:graphic>
      </p:graphicFrame>
      <p:pic>
        <p:nvPicPr>
          <p:cNvPr id="8" name="Picture" descr="Chart, scatter chart&#10;&#10;Description automatically generated">
            <a:extLst>
              <a:ext uri="{FF2B5EF4-FFF2-40B4-BE49-F238E27FC236}">
                <a16:creationId xmlns:a16="http://schemas.microsoft.com/office/drawing/2014/main" id="{1B218969-05B3-5F4F-BD6A-6D6912B2CF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5031467" y="662155"/>
            <a:ext cx="6453838" cy="511519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51800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488911C-0EC7-40A9-9BCB-CA8A66E46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3023EA8-527A-4FA2-A71D-626F9127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0C46CD6-ADBB-41BC-8969-7C707D43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B6C38415-998B-45FB-A12C-BD0B184CB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1" name="Rectangle 17">
            <a:extLst>
              <a:ext uri="{FF2B5EF4-FFF2-40B4-BE49-F238E27FC236}">
                <a16:creationId xmlns:a16="http://schemas.microsoft.com/office/drawing/2014/main" id="{C8D89F71-9459-4318-ACAE-874616C3A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462" y="968188"/>
            <a:ext cx="1019404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Chart, scatter chart&#10;&#10;Description automatically generated">
            <a:extLst>
              <a:ext uri="{FF2B5EF4-FFF2-40B4-BE49-F238E27FC236}">
                <a16:creationId xmlns:a16="http://schemas.microsoft.com/office/drawing/2014/main" id="{3A0BEC73-A52D-D44C-9496-439DDA646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50" y="1289918"/>
            <a:ext cx="6578068" cy="424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440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CB0E0D-AC1B-4E83-84EA-237BFA206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6DCB3B1-E1A7-4510-831B-77C8EFF56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10132A3B-10CF-4EEB-BA1F-A63D2ED61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014E52ED-3C51-46E6-BE4B-14FFAB2C3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A8EF40-D3DD-A94B-9901-4B6DF249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521" y="1480930"/>
            <a:ext cx="5751537" cy="38485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cap="all" dirty="0"/>
              <a:t>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CDCCA-331D-744A-8D48-CBAAFDD77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9870" y="1480929"/>
            <a:ext cx="2593610" cy="38485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300" dirty="0"/>
              <a:t>Enos et al Findings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16DDC6-8F07-46CC-8751-E5C9346B2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4964" y="2388358"/>
            <a:ext cx="0" cy="1856096"/>
          </a:xfrm>
          <a:prstGeom prst="line">
            <a:avLst/>
          </a:prstGeom>
          <a:ln w="254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080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" descr="Chart, scatter chart&#10;&#10;Description automatically generated">
            <a:extLst>
              <a:ext uri="{FF2B5EF4-FFF2-40B4-BE49-F238E27FC236}">
                <a16:creationId xmlns:a16="http://schemas.microsoft.com/office/drawing/2014/main" id="{1EEEA432-50FA-504D-A066-BBEC8E50481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682290" y="480515"/>
            <a:ext cx="8827418" cy="5892302"/>
          </a:xfrm>
          <a:prstGeom prst="rect">
            <a:avLst/>
          </a:prstGeom>
          <a:noFill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50471E-2FB8-5848-B298-92F821D77B2E}"/>
              </a:ext>
            </a:extLst>
          </p:cNvPr>
          <p:cNvSpPr txBox="1"/>
          <p:nvPr/>
        </p:nvSpPr>
        <p:spPr>
          <a:xfrm>
            <a:off x="8595282" y="4907359"/>
            <a:ext cx="351628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400" dirty="0"/>
              <a:t>FIGURE 2. A Loess Line and Scatterplot Displaying the Relationship Between Each Precinct’s Distance From Florence and Normandie and that Precinct’s </a:t>
            </a:r>
            <a:r>
              <a:rPr lang="en-IE" sz="1400" dirty="0" err="1"/>
              <a:t>EdDiff</a:t>
            </a:r>
            <a:r>
              <a:rPr lang="en-IE" sz="1400" dirty="0"/>
              <a:t> Values for all Voters in 1,676 Precincts in the LA Basin. Points are Sized, and the Loess Line Weighted, by the Voting Age Population in Each Precinct</a:t>
            </a:r>
            <a:br>
              <a:rPr lang="en-IE" sz="1400" dirty="0"/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85692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" descr="Chart, scatter chart&#10;&#10;Description automatically generated">
            <a:extLst>
              <a:ext uri="{FF2B5EF4-FFF2-40B4-BE49-F238E27FC236}">
                <a16:creationId xmlns:a16="http://schemas.microsoft.com/office/drawing/2014/main" id="{7CF11922-CD2F-934E-8579-6E0C7A32897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3149848" y="480515"/>
            <a:ext cx="5892302" cy="5892302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448F2E-BE1F-D643-8FE3-4F4BAC3947C3}"/>
              </a:ext>
            </a:extLst>
          </p:cNvPr>
          <p:cNvSpPr txBox="1"/>
          <p:nvPr/>
        </p:nvSpPr>
        <p:spPr>
          <a:xfrm>
            <a:off x="8672945" y="4904509"/>
            <a:ext cx="27570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C4 from Enos et al. Appendix showing distance based on race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567396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19E8B-3B2D-7B47-B2FF-7FD471EF8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08DFB-3027-FD4C-AD30-7FF65DD07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1E6CC6-7AD4-D34E-93A5-EDCE5A1AB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40F611D0-16FE-FA4D-98E5-5309B33AF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F90D8693-1247-2747-9BEA-C8B4A5C0A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9CF82EF-DEE0-0E48-8E75-1B8F3846E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BDFE1C-09F5-7C4B-9C66-E483AB609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262E604-E91D-1A4E-AA9C-EC850F20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70650360-88B6-5249-8445-2DC6941B9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D1F2C37F-DBEA-D24E-8B65-1129C3D2115C}"/>
              </a:ext>
            </a:extLst>
          </p:cNvPr>
          <p:cNvSpPr txBox="1">
            <a:spLocks/>
          </p:cNvSpPr>
          <p:nvPr/>
        </p:nvSpPr>
        <p:spPr>
          <a:xfrm>
            <a:off x="1478521" y="1480930"/>
            <a:ext cx="5751537" cy="38485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600" cap="all" dirty="0"/>
              <a:t>Distance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55978BD-74F2-1743-A076-D66BB86DB69E}"/>
              </a:ext>
            </a:extLst>
          </p:cNvPr>
          <p:cNvSpPr txBox="1">
            <a:spLocks/>
          </p:cNvSpPr>
          <p:nvPr/>
        </p:nvSpPr>
        <p:spPr>
          <a:xfrm>
            <a:off x="8119870" y="1480929"/>
            <a:ext cx="2593610" cy="3848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Font typeface="Franklin Gothic Book" panose="020B0503020102020204" pitchFamily="34" charset="0"/>
              <a:buNone/>
            </a:pPr>
            <a:r>
              <a:rPr lang="en-US" sz="2300" dirty="0"/>
              <a:t>My findings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2924634-F084-2C4F-8893-51D83696B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4964" y="2388358"/>
            <a:ext cx="0" cy="1856096"/>
          </a:xfrm>
          <a:prstGeom prst="line">
            <a:avLst/>
          </a:prstGeom>
          <a:ln w="254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723165B-B9E2-7240-AAA4-0F1497986E50}"/>
              </a:ext>
            </a:extLst>
          </p:cNvPr>
          <p:cNvSpPr txBox="1"/>
          <p:nvPr/>
        </p:nvSpPr>
        <p:spPr>
          <a:xfrm>
            <a:off x="2673927" y="23968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189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77D08-2F09-4444-99FC-24B962AF3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sz="3400" err="1">
                <a:latin typeface="Consolas" panose="020B0609020204030204" pitchFamily="49" charset="0"/>
                <a:cs typeface="Consolas" panose="020B0609020204030204" pitchFamily="49" charset="0"/>
              </a:rPr>
              <a:t>tbl_regression</a:t>
            </a:r>
            <a:r>
              <a:rPr lang="en-US" sz="340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3400" err="1">
                <a:latin typeface="Consolas" panose="020B0609020204030204" pitchFamily="49" charset="0"/>
                <a:cs typeface="Consolas" panose="020B0609020204030204" pitchFamily="49" charset="0"/>
              </a:rPr>
              <a:t>lm</a:t>
            </a:r>
            <a:r>
              <a:rPr lang="en-US" sz="340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3400" err="1">
                <a:latin typeface="Consolas" panose="020B0609020204030204" pitchFamily="49" charset="0"/>
                <a:cs typeface="Consolas" panose="020B0609020204030204" pitchFamily="49" charset="0"/>
              </a:rPr>
              <a:t>edu_dif</a:t>
            </a:r>
            <a:r>
              <a:rPr lang="en-US" sz="3400">
                <a:latin typeface="Consolas" panose="020B0609020204030204" pitchFamily="49" charset="0"/>
                <a:cs typeface="Consolas" panose="020B0609020204030204" pitchFamily="49" charset="0"/>
              </a:rPr>
              <a:t> ~ </a:t>
            </a:r>
            <a:r>
              <a:rPr lang="en-US" sz="3400" err="1">
                <a:latin typeface="Consolas" panose="020B0609020204030204" pitchFamily="49" charset="0"/>
                <a:cs typeface="Consolas" panose="020B0609020204030204" pitchFamily="49" charset="0"/>
              </a:rPr>
              <a:t>dist</a:t>
            </a:r>
            <a:r>
              <a:rPr lang="en-US" sz="3400">
                <a:latin typeface="Consolas" panose="020B0609020204030204" pitchFamily="49" charset="0"/>
                <a:cs typeface="Consolas" panose="020B0609020204030204" pitchFamily="49" charset="0"/>
              </a:rPr>
              <a:t>, data=</a:t>
            </a:r>
            <a:r>
              <a:rPr lang="en-US" sz="3400" err="1">
                <a:latin typeface="Consolas" panose="020B0609020204030204" pitchFamily="49" charset="0"/>
                <a:cs typeface="Consolas" panose="020B0609020204030204" pitchFamily="49" charset="0"/>
              </a:rPr>
              <a:t>dat</a:t>
            </a:r>
            <a:r>
              <a:rPr lang="en-US" sz="3400">
                <a:latin typeface="Consolas" panose="020B0609020204030204" pitchFamily="49" charset="0"/>
                <a:cs typeface="Consolas" panose="020B0609020204030204" pitchFamily="49" charset="0"/>
              </a:rPr>
              <a:t>, weight=dat$pop18))</a:t>
            </a:r>
            <a:br>
              <a:rPr lang="en-IE" sz="3400" i="1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3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6B3C7C6-05E2-B243-8946-F8F4199F3C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5703650"/>
              </p:ext>
            </p:extLst>
          </p:nvPr>
        </p:nvGraphicFramePr>
        <p:xfrm>
          <a:off x="1727119" y="2919984"/>
          <a:ext cx="8890162" cy="2313432"/>
        </p:xfrm>
        <a:graphic>
          <a:graphicData uri="http://schemas.openxmlformats.org/drawingml/2006/table">
            <a:tbl>
              <a:tblPr firstRow="1" bandRow="1" bandCol="1">
                <a:tableStyleId>{5C22544A-7EE6-4342-B048-85BDC9FD1C3A}</a:tableStyleId>
              </a:tblPr>
              <a:tblGrid>
                <a:gridCol w="3215721">
                  <a:extLst>
                    <a:ext uri="{9D8B030D-6E8A-4147-A177-3AD203B41FA5}">
                      <a16:colId xmlns:a16="http://schemas.microsoft.com/office/drawing/2014/main" val="1343538206"/>
                    </a:ext>
                  </a:extLst>
                </a:gridCol>
                <a:gridCol w="1613535">
                  <a:extLst>
                    <a:ext uri="{9D8B030D-6E8A-4147-A177-3AD203B41FA5}">
                      <a16:colId xmlns:a16="http://schemas.microsoft.com/office/drawing/2014/main" val="2563421211"/>
                    </a:ext>
                  </a:extLst>
                </a:gridCol>
                <a:gridCol w="2032635">
                  <a:extLst>
                    <a:ext uri="{9D8B030D-6E8A-4147-A177-3AD203B41FA5}">
                      <a16:colId xmlns:a16="http://schemas.microsoft.com/office/drawing/2014/main" val="284478408"/>
                    </a:ext>
                  </a:extLst>
                </a:gridCol>
                <a:gridCol w="2028271">
                  <a:extLst>
                    <a:ext uri="{9D8B030D-6E8A-4147-A177-3AD203B41FA5}">
                      <a16:colId xmlns:a16="http://schemas.microsoft.com/office/drawing/2014/main" val="703951630"/>
                    </a:ext>
                  </a:extLst>
                </a:gridCol>
              </a:tblGrid>
              <a:tr h="603504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3300">
                          <a:effectLst/>
                        </a:rPr>
                        <a:t>Characteristic</a:t>
                      </a:r>
                      <a:endParaRPr lang="en-IE" sz="3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8595" marR="188595" marT="0" marB="0" anchor="b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3300">
                          <a:effectLst/>
                        </a:rPr>
                        <a:t>Beta</a:t>
                      </a:r>
                      <a:endParaRPr lang="en-IE" sz="3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8595" marR="188595" marT="0" marB="0" anchor="b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3300">
                          <a:effectLst/>
                        </a:rPr>
                        <a:t>95% CI</a:t>
                      </a:r>
                      <a:endParaRPr lang="en-IE" sz="3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8595" marR="188595" marT="0" marB="0" anchor="b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3300">
                          <a:effectLst/>
                        </a:rPr>
                        <a:t>p-value</a:t>
                      </a:r>
                      <a:endParaRPr lang="en-IE" sz="3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8595" marR="188595" marT="0" marB="0" anchor="b"/>
                </a:tc>
                <a:extLst>
                  <a:ext uri="{0D108BD9-81ED-4DB2-BD59-A6C34878D82A}">
                    <a16:rowId xmlns:a16="http://schemas.microsoft.com/office/drawing/2014/main" val="1352732101"/>
                  </a:ext>
                </a:extLst>
              </a:tr>
              <a:tr h="1106424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3300">
                          <a:effectLst/>
                        </a:rPr>
                        <a:t>dist</a:t>
                      </a:r>
                      <a:endParaRPr lang="en-IE" sz="3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8595" marR="188595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3300">
                          <a:effectLst/>
                        </a:rPr>
                        <a:t>-0.04</a:t>
                      </a:r>
                      <a:endParaRPr lang="en-IE" sz="3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8595" marR="188595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3300">
                          <a:effectLst/>
                        </a:rPr>
                        <a:t>-0.04, -0.03</a:t>
                      </a:r>
                      <a:endParaRPr lang="en-IE" sz="3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8595" marR="188595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3300">
                          <a:effectLst/>
                        </a:rPr>
                        <a:t>&lt;0.001</a:t>
                      </a:r>
                      <a:endParaRPr lang="en-IE" sz="3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8595" marR="188595" marT="0" marB="0"/>
                </a:tc>
                <a:extLst>
                  <a:ext uri="{0D108BD9-81ED-4DB2-BD59-A6C34878D82A}">
                    <a16:rowId xmlns:a16="http://schemas.microsoft.com/office/drawing/2014/main" val="1729501918"/>
                  </a:ext>
                </a:extLst>
              </a:tr>
              <a:tr h="603504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endParaRPr lang="en-IE" sz="3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8595" marR="188595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3300">
                          <a:effectLst/>
                        </a:rPr>
                        <a:t> </a:t>
                      </a:r>
                      <a:endParaRPr lang="en-IE" sz="3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8595" marR="188595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3300">
                          <a:effectLst/>
                        </a:rPr>
                        <a:t> </a:t>
                      </a:r>
                      <a:endParaRPr lang="en-IE" sz="3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8595" marR="188595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endParaRPr lang="en-IE" sz="3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8595" marR="188595" marT="0" marB="0"/>
                </a:tc>
                <a:extLst>
                  <a:ext uri="{0D108BD9-81ED-4DB2-BD59-A6C34878D82A}">
                    <a16:rowId xmlns:a16="http://schemas.microsoft.com/office/drawing/2014/main" val="39834112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7881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6">
            <a:extLst>
              <a:ext uri="{FF2B5EF4-FFF2-40B4-BE49-F238E27FC236}">
                <a16:creationId xmlns:a16="http://schemas.microsoft.com/office/drawing/2014/main" id="{B96FC576-AE30-4C09-A12C-0582F2A6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56875B-5B65-2942-ADBC-FDF6C1E4B4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5" r="-2" b="13917"/>
          <a:stretch/>
        </p:blipFill>
        <p:spPr>
          <a:xfrm>
            <a:off x="-6096" y="0"/>
            <a:ext cx="6099048" cy="3428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BAC81E-F3E7-484D-84CF-314F9CF0D6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85" b="503"/>
          <a:stretch/>
        </p:blipFill>
        <p:spPr>
          <a:xfrm>
            <a:off x="6092952" y="10"/>
            <a:ext cx="6099048" cy="3428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BA3F5-E188-FF48-A815-D6818FCE23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432" r="-1" b="-1"/>
          <a:stretch/>
        </p:blipFill>
        <p:spPr>
          <a:xfrm>
            <a:off x="1" y="3429000"/>
            <a:ext cx="6099048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BBCCD1-A09B-5E47-A827-F469B93185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620"/>
          <a:stretch/>
        </p:blipFill>
        <p:spPr>
          <a:xfrm>
            <a:off x="6092952" y="3429000"/>
            <a:ext cx="6099048" cy="3429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65C18B-2FD5-CA4F-B133-A47BC1292129}"/>
              </a:ext>
            </a:extLst>
          </p:cNvPr>
          <p:cNvSpPr txBox="1"/>
          <p:nvPr/>
        </p:nvSpPr>
        <p:spPr>
          <a:xfrm>
            <a:off x="3292051" y="3105824"/>
            <a:ext cx="5601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highlight>
                  <a:srgbClr val="000000"/>
                </a:highlight>
              </a:rPr>
              <a:t>1992 LOS ANGELES RIOTS</a:t>
            </a:r>
          </a:p>
        </p:txBody>
      </p:sp>
    </p:spTree>
    <p:extLst>
      <p:ext uri="{BB962C8B-B14F-4D97-AF65-F5344CB8AC3E}">
        <p14:creationId xmlns:p14="http://schemas.microsoft.com/office/powerpoint/2010/main" val="466985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C839A-CEEA-404C-B2A2-36AD2373A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(Measured in 10s of Kilometers)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9167A-4096-9643-9934-4B3CF5732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latinLnBrk="1">
              <a:buNone/>
            </a:pP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par(</a:t>
            </a:r>
            <a:r>
              <a:rPr lang="en-US" sz="3000" dirty="0" err="1">
                <a:latin typeface="Consolas" panose="020B0609020204030204" pitchFamily="49" charset="0"/>
                <a:cs typeface="Consolas" panose="020B0609020204030204" pitchFamily="49" charset="0"/>
              </a:rPr>
              <a:t>mfrow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=c(3,1))</a:t>
            </a:r>
            <a:br>
              <a:rPr lang="en-US" sz="3000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plot(</a:t>
            </a:r>
            <a:r>
              <a:rPr lang="en-US" sz="3000" dirty="0" err="1">
                <a:latin typeface="Consolas" panose="020B0609020204030204" pitchFamily="49" charset="0"/>
                <a:cs typeface="Consolas" panose="020B0609020204030204" pitchFamily="49" charset="0"/>
              </a:rPr>
              <a:t>edu_dif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 ~ </a:t>
            </a:r>
            <a:r>
              <a:rPr lang="en-US" sz="3000" dirty="0" err="1">
                <a:latin typeface="Consolas" panose="020B0609020204030204" pitchFamily="49" charset="0"/>
                <a:cs typeface="Consolas" panose="020B0609020204030204" pitchFamily="49" charset="0"/>
              </a:rPr>
              <a:t>dist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, data=</a:t>
            </a:r>
            <a:r>
              <a:rPr lang="en-US" sz="3000" dirty="0" err="1">
                <a:latin typeface="Consolas" panose="020B0609020204030204" pitchFamily="49" charset="0"/>
                <a:cs typeface="Consolas" panose="020B0609020204030204" pitchFamily="49" charset="0"/>
              </a:rPr>
              <a:t>dat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, weight=dat$pop18) </a:t>
            </a:r>
            <a:r>
              <a:rPr lang="en-US" sz="3000" i="1" dirty="0">
                <a:latin typeface="Consolas" panose="020B0609020204030204" pitchFamily="49" charset="0"/>
                <a:cs typeface="Consolas" panose="020B0609020204030204" pitchFamily="49" charset="0"/>
              </a:rPr>
              <a:t># in area</a:t>
            </a:r>
            <a:endParaRPr lang="en-IE" sz="3000" i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latinLnBrk="1">
              <a:buNone/>
            </a:pP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plot(</a:t>
            </a:r>
            <a:r>
              <a:rPr lang="en-US" sz="3000" dirty="0" err="1">
                <a:latin typeface="Consolas" panose="020B0609020204030204" pitchFamily="49" charset="0"/>
                <a:cs typeface="Consolas" panose="020B0609020204030204" pitchFamily="49" charset="0"/>
              </a:rPr>
              <a:t>edu_dif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 ~ </a:t>
            </a:r>
            <a:r>
              <a:rPr lang="en-US" sz="3000" dirty="0" err="1">
                <a:latin typeface="Consolas" panose="020B0609020204030204" pitchFamily="49" charset="0"/>
                <a:cs typeface="Consolas" panose="020B0609020204030204" pitchFamily="49" charset="0"/>
              </a:rPr>
              <a:t>dist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 + I(dist^2), data=</a:t>
            </a:r>
            <a:r>
              <a:rPr lang="en-US" sz="3000" dirty="0" err="1">
                <a:latin typeface="Consolas" panose="020B0609020204030204" pitchFamily="49" charset="0"/>
                <a:cs typeface="Consolas" panose="020B0609020204030204" pitchFamily="49" charset="0"/>
              </a:rPr>
              <a:t>dat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, weight=dat$pop18) </a:t>
            </a:r>
            <a:r>
              <a:rPr lang="en-US" sz="3000" i="1" dirty="0">
                <a:latin typeface="Consolas" panose="020B0609020204030204" pitchFamily="49" charset="0"/>
                <a:cs typeface="Consolas" panose="020B0609020204030204" pitchFamily="49" charset="0"/>
              </a:rPr>
              <a:t># further from area</a:t>
            </a:r>
            <a:endParaRPr lang="en-IE" sz="3000" i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latinLnBrk="1">
              <a:buNone/>
            </a:pP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plot(</a:t>
            </a:r>
            <a:r>
              <a:rPr lang="en-US" sz="3000" dirty="0" err="1">
                <a:latin typeface="Consolas" panose="020B0609020204030204" pitchFamily="49" charset="0"/>
                <a:cs typeface="Consolas" panose="020B0609020204030204" pitchFamily="49" charset="0"/>
              </a:rPr>
              <a:t>edu_dif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 ~ </a:t>
            </a:r>
            <a:r>
              <a:rPr lang="en-US" sz="3000" dirty="0" err="1">
                <a:latin typeface="Consolas" panose="020B0609020204030204" pitchFamily="49" charset="0"/>
                <a:cs typeface="Consolas" panose="020B0609020204030204" pitchFamily="49" charset="0"/>
              </a:rPr>
              <a:t>dist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 + I(dist^2) + I(dist^3), data=</a:t>
            </a:r>
            <a:r>
              <a:rPr lang="en-US" sz="3000" dirty="0" err="1">
                <a:latin typeface="Consolas" panose="020B0609020204030204" pitchFamily="49" charset="0"/>
                <a:cs typeface="Consolas" panose="020B0609020204030204" pitchFamily="49" charset="0"/>
              </a:rPr>
              <a:t>dat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, weight=dat$pop18) </a:t>
            </a:r>
            <a:r>
              <a:rPr lang="en-US" sz="3000" i="1" dirty="0">
                <a:latin typeface="Consolas" panose="020B0609020204030204" pitchFamily="49" charset="0"/>
                <a:cs typeface="Consolas" panose="020B0609020204030204" pitchFamily="49" charset="0"/>
              </a:rPr>
              <a:t># further from area</a:t>
            </a:r>
            <a:endParaRPr lang="en-IE" sz="3000" i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844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AC19456-B816-E14C-842D-D59A7D37E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84" y="480515"/>
            <a:ext cx="5524031" cy="589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82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F79084-E805-48DA-8EAC-CD5FD493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" descr="Map&#10;&#10;Description automatically generated">
            <a:extLst>
              <a:ext uri="{FF2B5EF4-FFF2-40B4-BE49-F238E27FC236}">
                <a16:creationId xmlns:a16="http://schemas.microsoft.com/office/drawing/2014/main" id="{C7304D7F-C264-634B-BE8E-F8F28253C9B7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t="16247" b="1140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71346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CB0E0D-AC1B-4E83-84EA-237BFA206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6DCB3B1-E1A7-4510-831B-77C8EFF56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10132A3B-10CF-4EEB-BA1F-A63D2ED61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014E52ED-3C51-46E6-BE4B-14FFAB2C3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3E17703-F029-644C-9A01-F8B3B3BBF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521" y="1480930"/>
            <a:ext cx="5751537" cy="38485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1">
              <a:spcAft>
                <a:spcPts val="100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summary(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dat$edu_dif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~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dat$dist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+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dat$blackpct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</a:t>
            </a:r>
            <a:br>
              <a:rPr lang="en-IE" sz="1200" i="1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## Call:</a:t>
            </a:r>
            <a:b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##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(formula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dat$edu_dif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~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dat$dist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+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dat$blackpct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## </a:t>
            </a:r>
            <a:b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## Residuals:</a:t>
            </a:r>
            <a:b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##       Min        1Q    Median        3Q       Max </a:t>
            </a:r>
            <a:b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## -0.242832 -0.032545  0.001077  0.031269  0.177000 </a:t>
            </a:r>
            <a:b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## </a:t>
            </a:r>
            <a:b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## Coefficients:</a:t>
            </a:r>
            <a:b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##               Estimate Std. Error t value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(&gt;|t|)    </a:t>
            </a:r>
            <a:b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## (Intercept)   0.060855   0.005143  11.832  &lt; 2e-16 ***</a:t>
            </a:r>
            <a:b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##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dat$dist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-0.020913   0.003817  -5.478 4.95e-08 ***</a:t>
            </a:r>
            <a:b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##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dat$blackpct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0.029303   0.005461   5.366 9.19e-08 ***</a:t>
            </a:r>
            <a:b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## ---</a:t>
            </a:r>
            <a:b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##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Signif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 codes:  0 '***' 0.001 '**' 0.01 '*' 0.05 '.' 0.1 ' ' 1</a:t>
            </a:r>
            <a:b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## </a:t>
            </a:r>
            <a:b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## Residual standard error: 0.04863 on 1673 degrees of freedom</a:t>
            </a:r>
            <a:b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## Multiple R-squared:  0.1069, Adjusted R-squared:  0.1059 </a:t>
            </a:r>
            <a:b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## F-statistic: 100.1 on 2 and 1673 DF,  p-value: &lt; 2.2e-16</a:t>
            </a:r>
            <a:br>
              <a:rPr lang="en-IE" sz="1200" i="1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1200" cap="all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16DDC6-8F07-46CC-8751-E5C9346B2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4964" y="2388358"/>
            <a:ext cx="0" cy="1856096"/>
          </a:xfrm>
          <a:prstGeom prst="line">
            <a:avLst/>
          </a:prstGeom>
          <a:ln w="254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DC508D7-F6D0-1247-A678-80C239176050}"/>
              </a:ext>
            </a:extLst>
          </p:cNvPr>
          <p:cNvSpPr txBox="1"/>
          <p:nvPr/>
        </p:nvSpPr>
        <p:spPr>
          <a:xfrm>
            <a:off x="7994073" y="1579418"/>
            <a:ext cx="26600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Regressed Education Difference against Distance and Black % </a:t>
            </a:r>
          </a:p>
          <a:p>
            <a:endParaRPr lang="en-US" dirty="0"/>
          </a:p>
          <a:p>
            <a:r>
              <a:rPr lang="en-US" i="1" dirty="0"/>
              <a:t> </a:t>
            </a:r>
            <a:r>
              <a:rPr lang="en-US" i="1" dirty="0" err="1"/>
              <a:t>dat$dist</a:t>
            </a:r>
            <a:r>
              <a:rPr lang="en-US" i="1" dirty="0"/>
              <a:t>     -0.020913 </a:t>
            </a:r>
            <a:r>
              <a:rPr lang="en-US" i="1" dirty="0" err="1"/>
              <a:t>pvalue</a:t>
            </a:r>
            <a:r>
              <a:rPr lang="en-US" i="1" dirty="0"/>
              <a:t> 4.95e-08 ***</a:t>
            </a:r>
          </a:p>
          <a:p>
            <a:br>
              <a:rPr lang="en-US" i="1" dirty="0"/>
            </a:br>
            <a:r>
              <a:rPr lang="en-US" i="1" dirty="0"/>
              <a:t> </a:t>
            </a:r>
            <a:r>
              <a:rPr lang="en-US" i="1" dirty="0" err="1"/>
              <a:t>dat$blackpct</a:t>
            </a:r>
            <a:r>
              <a:rPr lang="en-US" i="1" dirty="0"/>
              <a:t>  0.029303   </a:t>
            </a:r>
            <a:r>
              <a:rPr lang="en-US" i="1" dirty="0" err="1"/>
              <a:t>pvalue</a:t>
            </a:r>
            <a:r>
              <a:rPr lang="en-US" i="1" dirty="0"/>
              <a:t> 9.19e-08 ***</a:t>
            </a:r>
            <a:endParaRPr lang="en-IE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603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FC12A-FBDE-E04A-9771-D7F1761A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14132-B703-0240-ADBB-383F8EE91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2811BFC-64CA-C44D-8DB7-A4C74A2B0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76609B9C-5B2F-7C4B-A472-5E9684CDE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969E6AA-CEF4-A140-BC00-4CF41BF06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7542D7E-D879-7B4E-B237-43A996EB6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762DB0-EC3B-5843-ABB3-61B6CEF9D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3971C274-EF17-ED45-A95D-A8C856852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4B3C439B-8871-0740-89B1-C39A5F0E35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8721828B-B3FE-3744-BF61-E0A1DF03860A}"/>
              </a:ext>
            </a:extLst>
          </p:cNvPr>
          <p:cNvSpPr txBox="1">
            <a:spLocks/>
          </p:cNvSpPr>
          <p:nvPr/>
        </p:nvSpPr>
        <p:spPr>
          <a:xfrm>
            <a:off x="1478521" y="1480930"/>
            <a:ext cx="5751537" cy="38485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1">
              <a:spcAft>
                <a:spcPts val="1000"/>
              </a:spcAft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summary(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dat$edu_dif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~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dat$dist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dat$blackpct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</a:t>
            </a:r>
            <a:endParaRPr lang="en-IE" sz="1800" i="1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## </a:t>
            </a:r>
            <a:br>
              <a:rPr lang="en-US" sz="18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## Call:</a:t>
            </a:r>
            <a:br>
              <a:rPr lang="en-US" sz="18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##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(formula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dat$edu_dif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~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dat$dist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dat$blackpct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en-US" sz="18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## </a:t>
            </a:r>
            <a:br>
              <a:rPr lang="en-US" sz="18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## Residuals:</a:t>
            </a:r>
            <a:br>
              <a:rPr lang="en-US" sz="18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##       Min        1Q    Median        3Q       Max </a:t>
            </a:r>
            <a:br>
              <a:rPr lang="en-US" sz="18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## -0.244222 -0.032306  0.001228  0.031415  0.176916 </a:t>
            </a:r>
            <a:br>
              <a:rPr lang="en-US" sz="18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## </a:t>
            </a:r>
            <a:br>
              <a:rPr lang="en-US" sz="18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## Coefficients:</a:t>
            </a:r>
            <a:br>
              <a:rPr lang="en-US" sz="18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##                        Estimate Std. Error t value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(&gt;|t|)    </a:t>
            </a:r>
            <a:br>
              <a:rPr lang="en-US" sz="18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## (Intercept)            0.062016   0.005595  11.084  &lt; 2e-16 ***</a:t>
            </a:r>
            <a:br>
              <a:rPr lang="en-US" sz="18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##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dat$dist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-0.021965   0.004307  -5.100 3.79e-07 ***</a:t>
            </a:r>
            <a:br>
              <a:rPr lang="en-US" sz="18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##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dat$blackpct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0.024654   0.010367   2.378   0.0175 *  </a:t>
            </a:r>
            <a:br>
              <a:rPr lang="en-US" sz="18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##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dat$dist:dat$blackpct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0.006638   0.012578   0.528   0.5977    </a:t>
            </a:r>
            <a:br>
              <a:rPr lang="en-US" sz="18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## ---</a:t>
            </a:r>
            <a:br>
              <a:rPr lang="en-US" sz="18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##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Signif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 codes:  0 '***' 0.001 '**' 0.01 '*' 0.05 '.' 0.1 ' ' 1</a:t>
            </a:r>
            <a:br>
              <a:rPr lang="en-US" sz="18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## </a:t>
            </a:r>
            <a:br>
              <a:rPr lang="en-US" sz="18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## Residual standard error: 0.04864 on 1672 degrees of freedom</a:t>
            </a:r>
            <a:br>
              <a:rPr lang="en-US" sz="18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## Multiple R-squared:  0.1071, Adjusted R-squared:  0.1055 </a:t>
            </a:r>
            <a:br>
              <a:rPr lang="en-US" sz="18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## F-statistic: 66.83 on 3 and 1672 DF,  p-value: &lt; 2.2e-16</a:t>
            </a:r>
            <a:endParaRPr lang="en-IE" sz="1800" i="1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907078-6329-DC4C-BC3E-A54366FE1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4964" y="2388358"/>
            <a:ext cx="0" cy="1856096"/>
          </a:xfrm>
          <a:prstGeom prst="line">
            <a:avLst/>
          </a:prstGeom>
          <a:ln w="254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ADD39E5-A139-5B40-A533-A81A5DB29B51}"/>
              </a:ext>
            </a:extLst>
          </p:cNvPr>
          <p:cNvSpPr txBox="1"/>
          <p:nvPr/>
        </p:nvSpPr>
        <p:spPr>
          <a:xfrm>
            <a:off x="7994073" y="1579418"/>
            <a:ext cx="26600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Interaction </a:t>
            </a:r>
          </a:p>
          <a:p>
            <a:endParaRPr lang="en-US" dirty="0"/>
          </a:p>
          <a:p>
            <a:r>
              <a:rPr lang="en-US" dirty="0"/>
              <a:t>p value = 0.5977</a:t>
            </a:r>
            <a:r>
              <a:rPr lang="en-IE" dirty="0"/>
              <a:t> </a:t>
            </a:r>
          </a:p>
          <a:p>
            <a:endParaRPr lang="en-US" dirty="0"/>
          </a:p>
          <a:p>
            <a:r>
              <a:rPr lang="en-US" dirty="0"/>
              <a:t>Not have an effect in combination.</a:t>
            </a:r>
          </a:p>
          <a:p>
            <a:endParaRPr lang="en-US" dirty="0"/>
          </a:p>
          <a:p>
            <a:r>
              <a:rPr lang="en-US" dirty="0"/>
              <a:t>Maybe because precincts with high % of black people were close to the riots anyway?</a:t>
            </a:r>
            <a:endParaRPr lang="en-I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854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" descr="Chart, scatter chart&#10;&#10;Description automatically generated">
            <a:extLst>
              <a:ext uri="{FF2B5EF4-FFF2-40B4-BE49-F238E27FC236}">
                <a16:creationId xmlns:a16="http://schemas.microsoft.com/office/drawing/2014/main" id="{D79DB2FE-D47A-144B-A54E-E851F7F68CD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413309" y="480515"/>
            <a:ext cx="7365380" cy="58923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63536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E9A3F-CDBA-7940-9216-BC0CD274D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Notes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8E93FCD-37EC-6959-7DEB-37E7EB3081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9606353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34034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D213B41-AC9B-4E61-BEED-FF4C168A8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EA42A3-8B89-DB42-9E79-914A228CC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200" cap="all" dirty="0" err="1"/>
              <a:t>EdDiffi</a:t>
            </a:r>
            <a:r>
              <a:rPr lang="en-US" sz="2200" cap="all" dirty="0"/>
              <a:t> = (PubSchooli1992 - PubSchooli1990) - (HigherEdi1992 - HigherEdi1990)</a:t>
            </a:r>
            <a:br>
              <a:rPr lang="en-US" sz="2200" i="1" cap="all" dirty="0"/>
            </a:br>
            <a:endParaRPr lang="en-US" sz="2200" cap="all" dirty="0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D8BB75D5-93A7-4EC9-A2FB-DCBDE6DE3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2" name="Picture" descr="Table&#10;&#10;Description automatically generated">
            <a:extLst>
              <a:ext uri="{FF2B5EF4-FFF2-40B4-BE49-F238E27FC236}">
                <a16:creationId xmlns:a16="http://schemas.microsoft.com/office/drawing/2014/main" id="{97C61988-7EFD-6547-917C-727BDE77F36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104040" y="1150341"/>
            <a:ext cx="7954817" cy="25853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31320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6FEF2-CBD7-E64E-AB65-3AEDA8B09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2053"/>
          </a:xfrm>
        </p:spPr>
        <p:txBody>
          <a:bodyPr/>
          <a:lstStyle/>
          <a:p>
            <a:r>
              <a:rPr lang="en-US" dirty="0"/>
              <a:t>Data Processing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F3972-241C-534E-8CA5-0A6D6D07DD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045367"/>
            <a:ext cx="4447786" cy="3581401"/>
          </a:xfrm>
        </p:spPr>
        <p:txBody>
          <a:bodyPr>
            <a:noAutofit/>
          </a:bodyPr>
          <a:lstStyle/>
          <a:p>
            <a:pPr lvl="0"/>
            <a:r>
              <a:rPr lang="en-US" sz="1600" dirty="0"/>
              <a:t>loading voting data and then processing it by: Calculating the difference in difference</a:t>
            </a:r>
            <a:endParaRPr lang="en-IE" sz="1600" dirty="0"/>
          </a:p>
          <a:p>
            <a:pPr lvl="0"/>
            <a:r>
              <a:rPr lang="en-US" sz="1600" dirty="0"/>
              <a:t>merging election data into single df</a:t>
            </a:r>
            <a:endParaRPr lang="en-IE" sz="1600" dirty="0"/>
          </a:p>
          <a:p>
            <a:pPr lvl="0"/>
            <a:r>
              <a:rPr lang="en-US" sz="1600" dirty="0"/>
              <a:t>calculating percentage that support public school (based on Yes votes for progressive policy)</a:t>
            </a:r>
            <a:endParaRPr lang="en-IE" sz="1600" dirty="0"/>
          </a:p>
          <a:p>
            <a:pPr lvl="0"/>
            <a:r>
              <a:rPr lang="en-US" sz="1600" dirty="0"/>
              <a:t>calculating percentage that support </a:t>
            </a:r>
            <a:r>
              <a:rPr lang="en-US" sz="1600" dirty="0" err="1"/>
              <a:t>highered</a:t>
            </a:r>
            <a:endParaRPr lang="en-IE" sz="1600" dirty="0"/>
          </a:p>
          <a:p>
            <a:pPr lvl="0"/>
            <a:r>
              <a:rPr lang="en-US" sz="1600" dirty="0"/>
              <a:t>calculating their difference between 1990 and 1992</a:t>
            </a:r>
            <a:endParaRPr lang="en-IE" sz="1600" dirty="0"/>
          </a:p>
          <a:p>
            <a:pPr lvl="0"/>
            <a:r>
              <a:rPr lang="en-US" sz="1600" dirty="0"/>
              <a:t>calculating education support difference by taking public school support away from </a:t>
            </a:r>
            <a:r>
              <a:rPr lang="en-US" sz="1600" dirty="0" err="1"/>
              <a:t>highered</a:t>
            </a:r>
            <a:r>
              <a:rPr lang="en-US" sz="1600" dirty="0"/>
              <a:t> support (diff in diff)</a:t>
            </a:r>
            <a:endParaRPr lang="en-IE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160137-3B50-F245-9B3C-B1355077A7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9386" y="1804737"/>
            <a:ext cx="5153803" cy="4062663"/>
          </a:xfrm>
        </p:spPr>
        <p:txBody>
          <a:bodyPr>
            <a:normAutofit fontScale="92500" lnSpcReduction="20000"/>
          </a:bodyPr>
          <a:lstStyle/>
          <a:p>
            <a:pPr marL="0" indent="0" latinLnBrk="1">
              <a:buNone/>
            </a:pPr>
            <a:endParaRPr lang="en-US" sz="1800" dirty="0"/>
          </a:p>
          <a:p>
            <a:pPr marL="0" indent="0" latinLnBrk="1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merged_final$pct_pubschool_90 = merged_final$P123Y/merged_final$ballots_cast_90</a:t>
            </a:r>
            <a:br>
              <a:rPr lang="en-US" sz="1800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merged_final$pct_pubschool_92 = merged_final$P152Y/merged_final$ballots_cast_92</a:t>
            </a:r>
            <a:br>
              <a:rPr lang="en-US" sz="1800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merged_final$pct_highered_90 = merged_final$P121Y/merged_final$ballots_cast_90</a:t>
            </a:r>
            <a:br>
              <a:rPr lang="en-US" sz="1800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merged_final$pct_highered_92 = merged_final$P153Y/merged_final$ballots_cast_92</a:t>
            </a:r>
            <a:br>
              <a:rPr lang="en-US" sz="1800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merged_final$pubschool_dif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merged_final$pct_pubschool_92 - merged_final$pct_pubschool_90</a:t>
            </a:r>
            <a:br>
              <a:rPr lang="en-US" sz="1800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merged_final$highered_dif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merged_final$pct_highered_92 - merged_final$pct_highered_90</a:t>
            </a:r>
            <a:br>
              <a:rPr lang="en-US" sz="1800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merged_final$edu_dif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merged_final$pubschool_dif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merged_final$highered_dif</a:t>
            </a:r>
            <a:endParaRPr lang="en-IE" sz="18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071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798D38-5A97-104C-88B5-37B549463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lang="en-US" sz="5400">
                <a:solidFill>
                  <a:schemeClr val="bg2"/>
                </a:solidFill>
              </a:rPr>
              <a:t>More Data Processing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4609A-8403-3C46-ABCF-517D11C8C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720" y="791570"/>
            <a:ext cx="4892308" cy="526239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Have precinct racial demographics, but don’t know distinct voting patterns of racial groups, need individual level data</a:t>
            </a:r>
          </a:p>
          <a:p>
            <a:r>
              <a:rPr lang="en-US" sz="1800" dirty="0"/>
              <a:t>“This presents an “Ecological Inference Problem” (Robinson 1950). We use the Ecological Inference methods developed by King (1997) to isolate behavior by racial group.</a:t>
            </a:r>
            <a:r>
              <a:rPr lang="en-IE" sz="1800" dirty="0"/>
              <a:t> “</a:t>
            </a:r>
          </a:p>
          <a:p>
            <a:r>
              <a:rPr lang="en-US" sz="1800" dirty="0"/>
              <a:t>“The outputs are estimates of what proportion of each group voted Yes on a given ballot initiative, for each precinct in our data.”</a:t>
            </a:r>
            <a:r>
              <a:rPr lang="en-IE" sz="1800" dirty="0"/>
              <a:t> </a:t>
            </a:r>
          </a:p>
          <a:p>
            <a:r>
              <a:rPr lang="en-US" sz="1800" dirty="0"/>
              <a:t>Recalculate differences after </a:t>
            </a:r>
            <a:r>
              <a:rPr lang="en-US" sz="1800" dirty="0" err="1"/>
              <a:t>Eis</a:t>
            </a:r>
            <a:endParaRPr lang="en-US" sz="1800" dirty="0"/>
          </a:p>
          <a:p>
            <a:r>
              <a:rPr lang="en-US" sz="1800" dirty="0"/>
              <a:t>Use their code to generate standard errors</a:t>
            </a:r>
          </a:p>
          <a:p>
            <a:r>
              <a:rPr lang="en-US" sz="1800" dirty="0"/>
              <a:t>At last! Able to replicate. </a:t>
            </a:r>
          </a:p>
        </p:txBody>
      </p:sp>
    </p:spTree>
    <p:extLst>
      <p:ext uri="{BB962C8B-B14F-4D97-AF65-F5344CB8AC3E}">
        <p14:creationId xmlns:p14="http://schemas.microsoft.com/office/powerpoint/2010/main" val="1419479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20A20-E192-0040-86C8-C6EAB4E1E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Enos et al. Results : Race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D15304C-02F4-B851-348F-4A59F60658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2619768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8194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97F59D-628C-4053-B41F-489D0045F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4BB1650-B616-4EFB-9FB7-5D93104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CF4C80-CD75-A945-BF1C-4FAD7A4C40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88720" y="1188720"/>
            <a:ext cx="5369029" cy="44805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EdDiffi</a:t>
            </a:r>
            <a:r>
              <a:rPr lang="en-US" dirty="0"/>
              <a:t> (0.049 [0.037, 0.061]) </a:t>
            </a:r>
          </a:p>
          <a:p>
            <a:pPr lvl="1"/>
            <a:r>
              <a:rPr lang="en-US" dirty="0"/>
              <a:t>The same </a:t>
            </a:r>
          </a:p>
          <a:p>
            <a:r>
              <a:rPr lang="en-US" dirty="0"/>
              <a:t>Whites (0.029, CI: [0.02, 0.039])</a:t>
            </a:r>
          </a:p>
          <a:p>
            <a:r>
              <a:rPr lang="en-US" dirty="0"/>
              <a:t> African Americans (0.072, CI:[0.04, 0.023]) </a:t>
            </a:r>
          </a:p>
          <a:p>
            <a:pPr lvl="1"/>
            <a:r>
              <a:rPr lang="en-US" dirty="0"/>
              <a:t>Slightly different but not extremely.</a:t>
            </a:r>
          </a:p>
          <a:p>
            <a:pPr lvl="1"/>
            <a:r>
              <a:rPr lang="en-US" dirty="0"/>
              <a:t>Different packages? Rounding?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47C962-A905-4168-832D-BF622B381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527850" y="0"/>
            <a:ext cx="466414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B0CAA55C-9F48-4F94-95AA-563539497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82BFCA-20E1-404C-B04C-127571D28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3027" y="1252181"/>
            <a:ext cx="3132162" cy="43024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chemeClr val="bg2"/>
                </a:solidFill>
              </a:rPr>
              <a:t>My Results</a:t>
            </a:r>
          </a:p>
        </p:txBody>
      </p:sp>
    </p:spTree>
    <p:extLst>
      <p:ext uri="{BB962C8B-B14F-4D97-AF65-F5344CB8AC3E}">
        <p14:creationId xmlns:p14="http://schemas.microsoft.com/office/powerpoint/2010/main" val="3734200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C9EF52-6A7E-D041-A3D3-36C44B7DF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Weighted T Test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8404BC-16F7-BF41-B767-FCEB2E36FE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3562" y="2286000"/>
            <a:ext cx="5072437" cy="358140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Franklin Gothic Book" panose="020B0503020102020204" pitchFamily="34" charset="0"/>
              <a:buNone/>
            </a:pPr>
            <a:r>
              <a:rPr lang="en-US" sz="1800" dirty="0"/>
              <a:t>weighted </a:t>
            </a:r>
            <a:r>
              <a:rPr lang="en-US" sz="1800" dirty="0" err="1"/>
              <a:t>t_test</a:t>
            </a:r>
            <a:r>
              <a:rPr lang="en-US" sz="1800" dirty="0"/>
              <a:t>: </a:t>
            </a:r>
            <a:r>
              <a:rPr lang="en-US" sz="1800" dirty="0" err="1"/>
              <a:t>pvalue</a:t>
            </a:r>
            <a:r>
              <a:rPr lang="en-US" sz="1800" dirty="0"/>
              <a:t> =  0.00000</a:t>
            </a:r>
          </a:p>
          <a:p>
            <a:pPr>
              <a:buFont typeface="Franklin Gothic Book" panose="020B0503020102020204" pitchFamily="34" charset="0"/>
              <a:buNone/>
            </a:pPr>
            <a:br>
              <a:rPr lang="en-US" sz="1800" dirty="0"/>
            </a:br>
            <a:r>
              <a:rPr lang="en-US" sz="1800" dirty="0"/>
              <a:t>Very statistically significant </a:t>
            </a:r>
          </a:p>
          <a:p>
            <a:pPr>
              <a:buFont typeface="Franklin Gothic Book" panose="020B0503020102020204" pitchFamily="34" charset="0"/>
              <a:buNone/>
            </a:pPr>
            <a:br>
              <a:rPr lang="en-US" sz="1800" dirty="0"/>
            </a:br>
            <a:r>
              <a:rPr lang="en-US" sz="1800" dirty="0"/>
              <a:t>Can reject the null hypothesis that there is no difference between means</a:t>
            </a:r>
          </a:p>
          <a:p>
            <a:pPr>
              <a:buFont typeface="Franklin Gothic Book" panose="020B0503020102020204" pitchFamily="34" charset="0"/>
              <a:buNone/>
            </a:pPr>
            <a:br>
              <a:rPr lang="en-US" sz="1800" dirty="0"/>
            </a:br>
            <a:r>
              <a:rPr lang="en-US" sz="1800" dirty="0"/>
              <a:t>Sufficient evidence to think the mean levels in support for education is different between white and black populations in Los Angeles</a:t>
            </a:r>
          </a:p>
          <a:p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13C390-FD9E-CF46-9B1C-5E146CADE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286000"/>
            <a:ext cx="6046428" cy="321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03574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73</TotalTime>
  <Words>1422</Words>
  <Application>Microsoft Macintosh PowerPoint</Application>
  <PresentationFormat>Widescreen</PresentationFormat>
  <Paragraphs>115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Calibri</vt:lpstr>
      <vt:lpstr>Consolas</vt:lpstr>
      <vt:lpstr>Franklin Gothic Book</vt:lpstr>
      <vt:lpstr>Crop</vt:lpstr>
      <vt:lpstr>Replication: Can Violent Protest Change Local Policy Support? </vt:lpstr>
      <vt:lpstr>PowerPoint Presentation</vt:lpstr>
      <vt:lpstr>A Few Notes</vt:lpstr>
      <vt:lpstr>EdDiffi = (PubSchooli1992 - PubSchooli1990) - (HigherEdi1992 - HigherEdi1990) </vt:lpstr>
      <vt:lpstr>Data Processing</vt:lpstr>
      <vt:lpstr>More Data Processing</vt:lpstr>
      <vt:lpstr>Enos et al. Results : Race</vt:lpstr>
      <vt:lpstr>My Results</vt:lpstr>
      <vt:lpstr>Weighted T Test</vt:lpstr>
      <vt:lpstr>RACE</vt:lpstr>
      <vt:lpstr>PowerPoint Presentation</vt:lpstr>
      <vt:lpstr>PowerPoint Presentation</vt:lpstr>
      <vt:lpstr>PowerPoint Presentation</vt:lpstr>
      <vt:lpstr>PowerPoint Presentation</vt:lpstr>
      <vt:lpstr>Distance</vt:lpstr>
      <vt:lpstr>PowerPoint Presentation</vt:lpstr>
      <vt:lpstr>PowerPoint Presentation</vt:lpstr>
      <vt:lpstr>PowerPoint Presentation</vt:lpstr>
      <vt:lpstr>tbl_regression(lm(edu_dif ~ dist, data=dat, weight=dat$pop18)) </vt:lpstr>
      <vt:lpstr>(Measured in 10s of Kilometers)</vt:lpstr>
      <vt:lpstr>PowerPoint Presentation</vt:lpstr>
      <vt:lpstr>PowerPoint Presentation</vt:lpstr>
      <vt:lpstr>summary(lm(dat$edu_dif ~ dat$dist + dat$blackpct))  ## Call: ## lm(formula = dat$edu_dif ~ dat$dist + dat$blackpct) ##  ## Residuals: ##       Min        1Q    Median        3Q       Max  ## -0.242832 -0.032545  0.001077  0.031269  0.177000  ##  ## Coefficients: ##               Estimate Std. Error t value Pr(&gt;|t|)     ## (Intercept)   0.060855   0.005143  11.832  &lt; 2e-16 *** ## dat$dist     -0.020913   0.003817  -5.478 4.95e-08 *** ## dat$blackpct  0.029303   0.005461   5.366 9.19e-08 *** ## --- ## Signif. codes:  0 '***' 0.001 '**' 0.01 '*' 0.05 '.' 0.1 ' ' 1 ##  ## Residual standard error: 0.04863 on 1673 degrees of freedom ## Multiple R-squared:  0.1069, Adjusted R-squared:  0.1059  ## F-statistic: 100.1 on 2 and 1673 DF,  p-value: &lt; 2.2e-16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Replication: Can Violent Protest Change Local Policy Support? </dc:title>
  <dc:creator>Martin Glen</dc:creator>
  <cp:lastModifiedBy>Martin Glen</cp:lastModifiedBy>
  <cp:revision>8</cp:revision>
  <dcterms:created xsi:type="dcterms:W3CDTF">2022-04-11T10:02:55Z</dcterms:created>
  <dcterms:modified xsi:type="dcterms:W3CDTF">2022-04-11T11:16:09Z</dcterms:modified>
</cp:coreProperties>
</file>